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38"/>
  </p:handoutMasterIdLst>
  <p:sldIdLst>
    <p:sldId id="309" r:id="rId3"/>
    <p:sldId id="505" r:id="rId4"/>
    <p:sldId id="311" r:id="rId5"/>
    <p:sldId id="572" r:id="rId6"/>
    <p:sldId id="573" r:id="rId7"/>
    <p:sldId id="574" r:id="rId8"/>
    <p:sldId id="549" r:id="rId9"/>
    <p:sldId id="551" r:id="rId10"/>
    <p:sldId id="550" r:id="rId11"/>
    <p:sldId id="545" r:id="rId13"/>
    <p:sldId id="546" r:id="rId14"/>
    <p:sldId id="439" r:id="rId15"/>
    <p:sldId id="519" r:id="rId16"/>
    <p:sldId id="532" r:id="rId17"/>
    <p:sldId id="534" r:id="rId18"/>
    <p:sldId id="577" r:id="rId19"/>
    <p:sldId id="576" r:id="rId20"/>
    <p:sldId id="575" r:id="rId21"/>
    <p:sldId id="521" r:id="rId22"/>
    <p:sldId id="599" r:id="rId23"/>
    <p:sldId id="600" r:id="rId24"/>
    <p:sldId id="603" r:id="rId25"/>
    <p:sldId id="604" r:id="rId26"/>
    <p:sldId id="602" r:id="rId27"/>
    <p:sldId id="331" r:id="rId28"/>
    <p:sldId id="536" r:id="rId29"/>
    <p:sldId id="605" r:id="rId30"/>
    <p:sldId id="606" r:id="rId31"/>
    <p:sldId id="607" r:id="rId32"/>
    <p:sldId id="608" r:id="rId33"/>
    <p:sldId id="609" r:id="rId34"/>
    <p:sldId id="351" r:id="rId35"/>
    <p:sldId id="325" r:id="rId36"/>
    <p:sldId id="328" r:id="rId37"/>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0" userDrawn="1">
          <p15:clr>
            <a:srgbClr val="A4A3A4"/>
          </p15:clr>
        </p15:guide>
        <p15:guide id="2" pos="3772" userDrawn="1">
          <p15:clr>
            <a:srgbClr val="A4A3A4"/>
          </p15:clr>
        </p15:guide>
        <p15:guide id="3" pos="380" userDrawn="1">
          <p15:clr>
            <a:srgbClr val="A4A3A4"/>
          </p15:clr>
        </p15:guide>
        <p15:guide id="4" pos="7378" userDrawn="1">
          <p15:clr>
            <a:srgbClr val="A4A3A4"/>
          </p15:clr>
        </p15:guide>
        <p15:guide id="5" orient="horz" pos="296" userDrawn="1">
          <p15:clr>
            <a:srgbClr val="A4A3A4"/>
          </p15:clr>
        </p15:guide>
        <p15:guide id="6" orient="horz" pos="39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3"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3F1"/>
    <a:srgbClr val="EAE6E2"/>
    <a:srgbClr val="F4CCB2"/>
    <a:srgbClr val="8E786B"/>
    <a:srgbClr val="5F493F"/>
    <a:srgbClr val="8B7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2" autoAdjust="0"/>
    <p:restoredTop sz="94660"/>
  </p:normalViewPr>
  <p:slideViewPr>
    <p:cSldViewPr snapToGrid="0" showGuides="1">
      <p:cViewPr varScale="1">
        <p:scale>
          <a:sx n="165" d="100"/>
          <a:sy n="165" d="100"/>
        </p:scale>
        <p:origin x="186" y="138"/>
      </p:cViewPr>
      <p:guideLst>
        <p:guide orient="horz" pos="2030"/>
        <p:guide pos="3772"/>
        <p:guide pos="380"/>
        <p:guide pos="7378"/>
        <p:guide orient="horz" pos="296"/>
        <p:guide orient="horz" pos="3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12.xml"/><Relationship Id="rId44" Type="http://schemas.openxmlformats.org/officeDocument/2006/relationships/customXml" Target="../customXml/item1.xml"/><Relationship Id="rId43" Type="http://schemas.openxmlformats.org/officeDocument/2006/relationships/customXmlProps" Target="../customXml/itemProps11.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5beb05a8f5c2751a/&#26700;&#38754;/PGA-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5beb05a8f5c2751a/&#26700;&#38754;/PG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t>QDWalker-QDScore</a:t>
            </a:r>
            <a:endParaRPr lang="zh-CN" altLang="en-US"/>
          </a:p>
        </c:rich>
      </c:tx>
      <c:layout/>
      <c:overlay val="0"/>
      <c:spPr>
        <a:noFill/>
        <a:ln>
          <a:noFill/>
        </a:ln>
        <a:effectLst/>
      </c:spPr>
    </c:title>
    <c:autoTitleDeleted val="0"/>
    <c:plotArea>
      <c:layout/>
      <c:lineChart>
        <c:grouping val="standard"/>
        <c:varyColors val="0"/>
        <c:ser>
          <c:idx val="0"/>
          <c:order val="0"/>
          <c:tx>
            <c:strRef>
              <c:f>Sheet1!$E$136</c:f>
              <c:strCache>
                <c:ptCount val="1"/>
                <c:pt idx="0">
                  <c:v>version1</c:v>
                </c:pt>
              </c:strCache>
            </c:strRef>
          </c:tx>
          <c:spPr>
            <a:ln w="28575" cap="rnd">
              <a:solidFill>
                <a:schemeClr val="accent1"/>
              </a:solidFill>
              <a:round/>
            </a:ln>
            <a:effectLst/>
          </c:spPr>
          <c:marker>
            <c:symbol val="none"/>
          </c:marker>
          <c:dLbls>
            <c:delete val="1"/>
          </c:dLbls>
          <c:cat>
            <c:numRef>
              <c:f>Sheet1!$F$135:$AB$135</c:f>
              <c:numCache>
                <c:formatCode>General</c:formatCode>
                <c:ptCount val="23"/>
                <c:pt idx="0">
                  <c:v>500</c:v>
                </c:pt>
                <c:pt idx="1">
                  <c:v>1000</c:v>
                </c:pt>
                <c:pt idx="2">
                  <c:v>2000</c:v>
                </c:pt>
                <c:pt idx="3">
                  <c:v>5000</c:v>
                </c:pt>
                <c:pt idx="4">
                  <c:v>10000</c:v>
                </c:pt>
                <c:pt idx="5">
                  <c:v>15000</c:v>
                </c:pt>
                <c:pt idx="6">
                  <c:v>20000</c:v>
                </c:pt>
                <c:pt idx="7">
                  <c:v>25000</c:v>
                </c:pt>
                <c:pt idx="8">
                  <c:v>30000</c:v>
                </c:pt>
                <c:pt idx="9">
                  <c:v>35000</c:v>
                </c:pt>
                <c:pt idx="10">
                  <c:v>40000</c:v>
                </c:pt>
                <c:pt idx="11">
                  <c:v>45000</c:v>
                </c:pt>
                <c:pt idx="12">
                  <c:v>50000</c:v>
                </c:pt>
                <c:pt idx="13">
                  <c:v>55000</c:v>
                </c:pt>
                <c:pt idx="14">
                  <c:v>60000</c:v>
                </c:pt>
                <c:pt idx="15">
                  <c:v>65000</c:v>
                </c:pt>
                <c:pt idx="16">
                  <c:v>70000</c:v>
                </c:pt>
                <c:pt idx="17">
                  <c:v>75000</c:v>
                </c:pt>
                <c:pt idx="18">
                  <c:v>80000</c:v>
                </c:pt>
                <c:pt idx="19">
                  <c:v>85000</c:v>
                </c:pt>
                <c:pt idx="20">
                  <c:v>90000</c:v>
                </c:pt>
                <c:pt idx="21">
                  <c:v>95000</c:v>
                </c:pt>
                <c:pt idx="22">
                  <c:v>100000</c:v>
                </c:pt>
              </c:numCache>
            </c:numRef>
          </c:cat>
          <c:val>
            <c:numRef>
              <c:f>Sheet1!$F$136:$AB$136</c:f>
              <c:numCache>
                <c:formatCode>General</c:formatCode>
                <c:ptCount val="23"/>
                <c:pt idx="0">
                  <c:v>8927</c:v>
                </c:pt>
                <c:pt idx="1">
                  <c:v>14255</c:v>
                </c:pt>
                <c:pt idx="2">
                  <c:v>22460</c:v>
                </c:pt>
                <c:pt idx="3">
                  <c:v>36065</c:v>
                </c:pt>
                <c:pt idx="4">
                  <c:v>47797</c:v>
                </c:pt>
                <c:pt idx="5">
                  <c:v>55325</c:v>
                </c:pt>
                <c:pt idx="6" c:formatCode="0_ ">
                  <c:v>60942</c:v>
                </c:pt>
                <c:pt idx="7">
                  <c:v>65299</c:v>
                </c:pt>
                <c:pt idx="8">
                  <c:v>68666</c:v>
                </c:pt>
                <c:pt idx="9">
                  <c:v>72041</c:v>
                </c:pt>
                <c:pt idx="10">
                  <c:v>74810</c:v>
                </c:pt>
                <c:pt idx="11">
                  <c:v>77450</c:v>
                </c:pt>
                <c:pt idx="12">
                  <c:v>80139</c:v>
                </c:pt>
                <c:pt idx="13">
                  <c:v>82612</c:v>
                </c:pt>
                <c:pt idx="14">
                  <c:v>84921</c:v>
                </c:pt>
                <c:pt idx="15">
                  <c:v>86914</c:v>
                </c:pt>
                <c:pt idx="16">
                  <c:v>88674</c:v>
                </c:pt>
                <c:pt idx="17">
                  <c:v>90542</c:v>
                </c:pt>
                <c:pt idx="18">
                  <c:v>92906</c:v>
                </c:pt>
                <c:pt idx="19">
                  <c:v>95165</c:v>
                </c:pt>
                <c:pt idx="20">
                  <c:v>97710</c:v>
                </c:pt>
                <c:pt idx="21">
                  <c:v>100165</c:v>
                </c:pt>
                <c:pt idx="22">
                  <c:v>102081</c:v>
                </c:pt>
              </c:numCache>
            </c:numRef>
          </c:val>
          <c:smooth val="0"/>
        </c:ser>
        <c:ser>
          <c:idx val="1"/>
          <c:order val="1"/>
          <c:tx>
            <c:strRef>
              <c:f>Sheet1!$E$138</c:f>
              <c:strCache>
                <c:ptCount val="1"/>
                <c:pt idx="0">
                  <c:v>version3</c:v>
                </c:pt>
              </c:strCache>
            </c:strRef>
          </c:tx>
          <c:spPr>
            <a:ln w="28575" cap="rnd">
              <a:solidFill>
                <a:schemeClr val="accent2"/>
              </a:solidFill>
              <a:round/>
            </a:ln>
            <a:effectLst/>
          </c:spPr>
          <c:marker>
            <c:symbol val="none"/>
          </c:marker>
          <c:dLbls>
            <c:delete val="1"/>
          </c:dLbls>
          <c:cat>
            <c:numRef>
              <c:f>Sheet1!$F$135:$AB$135</c:f>
              <c:numCache>
                <c:formatCode>General</c:formatCode>
                <c:ptCount val="23"/>
                <c:pt idx="0">
                  <c:v>500</c:v>
                </c:pt>
                <c:pt idx="1">
                  <c:v>1000</c:v>
                </c:pt>
                <c:pt idx="2">
                  <c:v>2000</c:v>
                </c:pt>
                <c:pt idx="3">
                  <c:v>5000</c:v>
                </c:pt>
                <c:pt idx="4">
                  <c:v>10000</c:v>
                </c:pt>
                <c:pt idx="5">
                  <c:v>15000</c:v>
                </c:pt>
                <c:pt idx="6">
                  <c:v>20000</c:v>
                </c:pt>
                <c:pt idx="7">
                  <c:v>25000</c:v>
                </c:pt>
                <c:pt idx="8">
                  <c:v>30000</c:v>
                </c:pt>
                <c:pt idx="9">
                  <c:v>35000</c:v>
                </c:pt>
                <c:pt idx="10">
                  <c:v>40000</c:v>
                </c:pt>
                <c:pt idx="11">
                  <c:v>45000</c:v>
                </c:pt>
                <c:pt idx="12">
                  <c:v>50000</c:v>
                </c:pt>
                <c:pt idx="13">
                  <c:v>55000</c:v>
                </c:pt>
                <c:pt idx="14">
                  <c:v>60000</c:v>
                </c:pt>
                <c:pt idx="15">
                  <c:v>65000</c:v>
                </c:pt>
                <c:pt idx="16">
                  <c:v>70000</c:v>
                </c:pt>
                <c:pt idx="17">
                  <c:v>75000</c:v>
                </c:pt>
                <c:pt idx="18">
                  <c:v>80000</c:v>
                </c:pt>
                <c:pt idx="19">
                  <c:v>85000</c:v>
                </c:pt>
                <c:pt idx="20">
                  <c:v>90000</c:v>
                </c:pt>
                <c:pt idx="21">
                  <c:v>95000</c:v>
                </c:pt>
                <c:pt idx="22">
                  <c:v>100000</c:v>
                </c:pt>
              </c:numCache>
            </c:numRef>
          </c:cat>
          <c:val>
            <c:numRef>
              <c:f>Sheet1!$F$138:$AB$138</c:f>
              <c:numCache>
                <c:formatCode>General</c:formatCode>
                <c:ptCount val="23"/>
                <c:pt idx="0">
                  <c:v>8876</c:v>
                </c:pt>
                <c:pt idx="1">
                  <c:v>14143</c:v>
                </c:pt>
                <c:pt idx="2">
                  <c:v>22387</c:v>
                </c:pt>
                <c:pt idx="3">
                  <c:v>37848</c:v>
                </c:pt>
                <c:pt idx="4">
                  <c:v>53073</c:v>
                </c:pt>
                <c:pt idx="5">
                  <c:v>63878</c:v>
                </c:pt>
                <c:pt idx="6">
                  <c:v>75252</c:v>
                </c:pt>
                <c:pt idx="7">
                  <c:v>84781</c:v>
                </c:pt>
                <c:pt idx="8">
                  <c:v>93374</c:v>
                </c:pt>
                <c:pt idx="9">
                  <c:v>101527</c:v>
                </c:pt>
                <c:pt idx="10">
                  <c:v>111219</c:v>
                </c:pt>
                <c:pt idx="11">
                  <c:v>121980</c:v>
                </c:pt>
                <c:pt idx="12">
                  <c:v>133180</c:v>
                </c:pt>
                <c:pt idx="13">
                  <c:v>142249</c:v>
                </c:pt>
                <c:pt idx="14">
                  <c:v>149789</c:v>
                </c:pt>
                <c:pt idx="15">
                  <c:v>156599</c:v>
                </c:pt>
                <c:pt idx="16">
                  <c:v>164066</c:v>
                </c:pt>
                <c:pt idx="17">
                  <c:v>171851</c:v>
                </c:pt>
                <c:pt idx="18">
                  <c:v>179240</c:v>
                </c:pt>
                <c:pt idx="19">
                  <c:v>186558</c:v>
                </c:pt>
                <c:pt idx="20">
                  <c:v>192748</c:v>
                </c:pt>
                <c:pt idx="21">
                  <c:v>199826</c:v>
                </c:pt>
                <c:pt idx="22">
                  <c:v>207486</c:v>
                </c:pt>
              </c:numCache>
            </c:numRef>
          </c:val>
          <c:smooth val="0"/>
        </c:ser>
        <c:dLbls>
          <c:showLegendKey val="0"/>
          <c:showVal val="0"/>
          <c:showCatName val="0"/>
          <c:showSerName val="0"/>
          <c:showPercent val="0"/>
          <c:showBubbleSize val="0"/>
        </c:dLbls>
        <c:marker val="0"/>
        <c:smooth val="0"/>
        <c:axId val="1739159040"/>
        <c:axId val="1739159456"/>
      </c:lineChart>
      <c:catAx>
        <c:axId val="1739159040"/>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Generation</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739159456"/>
        <c:crosses val="autoZero"/>
        <c:auto val="1"/>
        <c:lblAlgn val="ctr"/>
        <c:lblOffset val="100"/>
        <c:noMultiLvlLbl val="0"/>
      </c:catAx>
      <c:valAx>
        <c:axId val="1739159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QDScore</a:t>
                </a:r>
                <a:endParaRPr lang="zh-CN"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739159040"/>
        <c:crosses val="autoZero"/>
        <c:crossBetween val="between"/>
      </c:valAx>
      <c:spPr>
        <a:noFill/>
        <a:ln>
          <a:solidFill>
            <a:schemeClr val="accent4"/>
          </a:solid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accent1"/>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t>QDHopper-QDScore</a:t>
            </a:r>
            <a:endParaRPr lang="zh-CN" altLang="en-US"/>
          </a:p>
        </c:rich>
      </c:tx>
      <c:layout/>
      <c:overlay val="0"/>
      <c:spPr>
        <a:noFill/>
        <a:ln>
          <a:noFill/>
        </a:ln>
        <a:effectLst/>
      </c:spPr>
    </c:title>
    <c:autoTitleDeleted val="0"/>
    <c:plotArea>
      <c:layout/>
      <c:lineChart>
        <c:grouping val="standard"/>
        <c:varyColors val="0"/>
        <c:ser>
          <c:idx val="0"/>
          <c:order val="0"/>
          <c:tx>
            <c:strRef>
              <c:f>Sheet1!$E$161</c:f>
              <c:strCache>
                <c:ptCount val="1"/>
                <c:pt idx="0">
                  <c:v>version1</c:v>
                </c:pt>
              </c:strCache>
            </c:strRef>
          </c:tx>
          <c:spPr>
            <a:ln w="28575" cap="rnd">
              <a:solidFill>
                <a:schemeClr val="accent1"/>
              </a:solidFill>
              <a:round/>
            </a:ln>
            <a:effectLst/>
          </c:spPr>
          <c:marker>
            <c:symbol val="none"/>
          </c:marker>
          <c:dLbls>
            <c:delete val="1"/>
          </c:dLbls>
          <c:cat>
            <c:numRef>
              <c:f>Sheet1!$F$160:$AB$160</c:f>
              <c:numCache>
                <c:formatCode>General</c:formatCode>
                <c:ptCount val="23"/>
                <c:pt idx="0">
                  <c:v>500</c:v>
                </c:pt>
                <c:pt idx="1">
                  <c:v>1000</c:v>
                </c:pt>
                <c:pt idx="2">
                  <c:v>2000</c:v>
                </c:pt>
                <c:pt idx="3">
                  <c:v>5000</c:v>
                </c:pt>
                <c:pt idx="4">
                  <c:v>10000</c:v>
                </c:pt>
                <c:pt idx="5">
                  <c:v>15000</c:v>
                </c:pt>
                <c:pt idx="6">
                  <c:v>20000</c:v>
                </c:pt>
                <c:pt idx="7">
                  <c:v>25000</c:v>
                </c:pt>
                <c:pt idx="8">
                  <c:v>30000</c:v>
                </c:pt>
                <c:pt idx="9">
                  <c:v>35000</c:v>
                </c:pt>
                <c:pt idx="10">
                  <c:v>40000</c:v>
                </c:pt>
                <c:pt idx="11">
                  <c:v>45000</c:v>
                </c:pt>
                <c:pt idx="12">
                  <c:v>50000</c:v>
                </c:pt>
                <c:pt idx="13">
                  <c:v>55000</c:v>
                </c:pt>
                <c:pt idx="14">
                  <c:v>60000</c:v>
                </c:pt>
                <c:pt idx="15">
                  <c:v>65000</c:v>
                </c:pt>
                <c:pt idx="16">
                  <c:v>70000</c:v>
                </c:pt>
                <c:pt idx="17">
                  <c:v>75000</c:v>
                </c:pt>
                <c:pt idx="18">
                  <c:v>80000</c:v>
                </c:pt>
                <c:pt idx="19">
                  <c:v>85000</c:v>
                </c:pt>
                <c:pt idx="20">
                  <c:v>90000</c:v>
                </c:pt>
                <c:pt idx="21">
                  <c:v>95000</c:v>
                </c:pt>
                <c:pt idx="22">
                  <c:v>100000</c:v>
                </c:pt>
              </c:numCache>
            </c:numRef>
          </c:cat>
          <c:val>
            <c:numRef>
              <c:f>Sheet1!$F$161:$AB$161</c:f>
              <c:numCache>
                <c:formatCode>0_ </c:formatCode>
                <c:ptCount val="23"/>
                <c:pt idx="0">
                  <c:v>6654.9</c:v>
                </c:pt>
                <c:pt idx="1">
                  <c:v>11426.3</c:v>
                </c:pt>
                <c:pt idx="2">
                  <c:v>18021.7</c:v>
                </c:pt>
                <c:pt idx="3">
                  <c:v>29376.6</c:v>
                </c:pt>
                <c:pt idx="4">
                  <c:v>37894.8</c:v>
                </c:pt>
                <c:pt idx="5">
                  <c:v>46924.4</c:v>
                </c:pt>
                <c:pt idx="6">
                  <c:v>56516.6</c:v>
                </c:pt>
                <c:pt idx="7">
                  <c:v>74913.1</c:v>
                </c:pt>
                <c:pt idx="8">
                  <c:v>90656.8</c:v>
                </c:pt>
                <c:pt idx="9">
                  <c:v>100345.6</c:v>
                </c:pt>
                <c:pt idx="10">
                  <c:v>107545.4</c:v>
                </c:pt>
                <c:pt idx="11">
                  <c:v>113141.2</c:v>
                </c:pt>
                <c:pt idx="12">
                  <c:v>118564.5</c:v>
                </c:pt>
                <c:pt idx="13">
                  <c:v>124574</c:v>
                </c:pt>
                <c:pt idx="14">
                  <c:v>130312.5</c:v>
                </c:pt>
                <c:pt idx="15">
                  <c:v>136250.1</c:v>
                </c:pt>
                <c:pt idx="16">
                  <c:v>142029.9</c:v>
                </c:pt>
                <c:pt idx="17">
                  <c:v>147304.3</c:v>
                </c:pt>
                <c:pt idx="18">
                  <c:v>152948.9</c:v>
                </c:pt>
                <c:pt idx="19">
                  <c:v>157989.6</c:v>
                </c:pt>
                <c:pt idx="20">
                  <c:v>162893.4</c:v>
                </c:pt>
                <c:pt idx="21">
                  <c:v>167721.1</c:v>
                </c:pt>
                <c:pt idx="22">
                  <c:v>171789.2</c:v>
                </c:pt>
              </c:numCache>
            </c:numRef>
          </c:val>
          <c:smooth val="0"/>
        </c:ser>
        <c:ser>
          <c:idx val="1"/>
          <c:order val="1"/>
          <c:tx>
            <c:strRef>
              <c:f>Sheet1!$E$163</c:f>
              <c:strCache>
                <c:ptCount val="1"/>
                <c:pt idx="0">
                  <c:v>version3</c:v>
                </c:pt>
              </c:strCache>
            </c:strRef>
          </c:tx>
          <c:spPr>
            <a:ln w="28575" cap="rnd">
              <a:solidFill>
                <a:schemeClr val="accent2"/>
              </a:solidFill>
              <a:round/>
            </a:ln>
            <a:effectLst/>
          </c:spPr>
          <c:marker>
            <c:symbol val="none"/>
          </c:marker>
          <c:dLbls>
            <c:delete val="1"/>
          </c:dLbls>
          <c:cat>
            <c:numRef>
              <c:f>Sheet1!$F$160:$AB$160</c:f>
              <c:numCache>
                <c:formatCode>General</c:formatCode>
                <c:ptCount val="23"/>
                <c:pt idx="0">
                  <c:v>500</c:v>
                </c:pt>
                <c:pt idx="1">
                  <c:v>1000</c:v>
                </c:pt>
                <c:pt idx="2">
                  <c:v>2000</c:v>
                </c:pt>
                <c:pt idx="3">
                  <c:v>5000</c:v>
                </c:pt>
                <c:pt idx="4">
                  <c:v>10000</c:v>
                </c:pt>
                <c:pt idx="5">
                  <c:v>15000</c:v>
                </c:pt>
                <c:pt idx="6">
                  <c:v>20000</c:v>
                </c:pt>
                <c:pt idx="7">
                  <c:v>25000</c:v>
                </c:pt>
                <c:pt idx="8">
                  <c:v>30000</c:v>
                </c:pt>
                <c:pt idx="9">
                  <c:v>35000</c:v>
                </c:pt>
                <c:pt idx="10">
                  <c:v>40000</c:v>
                </c:pt>
                <c:pt idx="11">
                  <c:v>45000</c:v>
                </c:pt>
                <c:pt idx="12">
                  <c:v>50000</c:v>
                </c:pt>
                <c:pt idx="13">
                  <c:v>55000</c:v>
                </c:pt>
                <c:pt idx="14">
                  <c:v>60000</c:v>
                </c:pt>
                <c:pt idx="15">
                  <c:v>65000</c:v>
                </c:pt>
                <c:pt idx="16">
                  <c:v>70000</c:v>
                </c:pt>
                <c:pt idx="17">
                  <c:v>75000</c:v>
                </c:pt>
                <c:pt idx="18">
                  <c:v>80000</c:v>
                </c:pt>
                <c:pt idx="19">
                  <c:v>85000</c:v>
                </c:pt>
                <c:pt idx="20">
                  <c:v>90000</c:v>
                </c:pt>
                <c:pt idx="21">
                  <c:v>95000</c:v>
                </c:pt>
                <c:pt idx="22">
                  <c:v>100000</c:v>
                </c:pt>
              </c:numCache>
            </c:numRef>
          </c:cat>
          <c:val>
            <c:numRef>
              <c:f>Sheet1!$F$163:$AB$163</c:f>
              <c:numCache>
                <c:formatCode>General</c:formatCode>
                <c:ptCount val="23"/>
                <c:pt idx="0">
                  <c:v>6774</c:v>
                </c:pt>
                <c:pt idx="1">
                  <c:v>11729</c:v>
                </c:pt>
                <c:pt idx="2">
                  <c:v>17921</c:v>
                </c:pt>
                <c:pt idx="3">
                  <c:v>17344</c:v>
                </c:pt>
                <c:pt idx="4">
                  <c:v>32161</c:v>
                </c:pt>
                <c:pt idx="5">
                  <c:v>67169</c:v>
                </c:pt>
                <c:pt idx="6">
                  <c:v>120044</c:v>
                </c:pt>
                <c:pt idx="7">
                  <c:v>234310</c:v>
                </c:pt>
                <c:pt idx="8">
                  <c:v>416159</c:v>
                </c:pt>
                <c:pt idx="9">
                  <c:v>574526</c:v>
                </c:pt>
                <c:pt idx="10">
                  <c:v>666424</c:v>
                </c:pt>
                <c:pt idx="11">
                  <c:v>742433</c:v>
                </c:pt>
                <c:pt idx="12">
                  <c:v>812966</c:v>
                </c:pt>
                <c:pt idx="13">
                  <c:v>870125</c:v>
                </c:pt>
                <c:pt idx="14">
                  <c:v>921864</c:v>
                </c:pt>
                <c:pt idx="15">
                  <c:v>977040</c:v>
                </c:pt>
                <c:pt idx="16">
                  <c:v>1026429</c:v>
                </c:pt>
                <c:pt idx="17">
                  <c:v>1071309</c:v>
                </c:pt>
                <c:pt idx="18">
                  <c:v>1109921</c:v>
                </c:pt>
                <c:pt idx="19">
                  <c:v>1152716</c:v>
                </c:pt>
                <c:pt idx="20">
                  <c:v>1182775</c:v>
                </c:pt>
                <c:pt idx="21">
                  <c:v>1206057</c:v>
                </c:pt>
                <c:pt idx="22">
                  <c:v>1226279</c:v>
                </c:pt>
              </c:numCache>
            </c:numRef>
          </c:val>
          <c:smooth val="0"/>
        </c:ser>
        <c:ser>
          <c:idx val="2"/>
          <c:order val="2"/>
          <c:tx>
            <c:strRef>
              <c:f>Sheet1!$E$162</c:f>
              <c:strCache>
                <c:ptCount val="1"/>
                <c:pt idx="0">
                  <c:v>version2</c:v>
                </c:pt>
              </c:strCache>
            </c:strRef>
          </c:tx>
          <c:spPr>
            <a:ln w="28575" cap="rnd">
              <a:solidFill>
                <a:schemeClr val="accent3"/>
              </a:solidFill>
              <a:round/>
            </a:ln>
            <a:effectLst/>
          </c:spPr>
          <c:marker>
            <c:symbol val="none"/>
          </c:marker>
          <c:dLbls>
            <c:delete val="1"/>
          </c:dLbls>
          <c:cat>
            <c:numRef>
              <c:f>Sheet1!$F$160:$AB$160</c:f>
              <c:numCache>
                <c:formatCode>General</c:formatCode>
                <c:ptCount val="23"/>
                <c:pt idx="0">
                  <c:v>500</c:v>
                </c:pt>
                <c:pt idx="1">
                  <c:v>1000</c:v>
                </c:pt>
                <c:pt idx="2">
                  <c:v>2000</c:v>
                </c:pt>
                <c:pt idx="3">
                  <c:v>5000</c:v>
                </c:pt>
                <c:pt idx="4">
                  <c:v>10000</c:v>
                </c:pt>
                <c:pt idx="5">
                  <c:v>15000</c:v>
                </c:pt>
                <c:pt idx="6">
                  <c:v>20000</c:v>
                </c:pt>
                <c:pt idx="7">
                  <c:v>25000</c:v>
                </c:pt>
                <c:pt idx="8">
                  <c:v>30000</c:v>
                </c:pt>
                <c:pt idx="9">
                  <c:v>35000</c:v>
                </c:pt>
                <c:pt idx="10">
                  <c:v>40000</c:v>
                </c:pt>
                <c:pt idx="11">
                  <c:v>45000</c:v>
                </c:pt>
                <c:pt idx="12">
                  <c:v>50000</c:v>
                </c:pt>
                <c:pt idx="13">
                  <c:v>55000</c:v>
                </c:pt>
                <c:pt idx="14">
                  <c:v>60000</c:v>
                </c:pt>
                <c:pt idx="15">
                  <c:v>65000</c:v>
                </c:pt>
                <c:pt idx="16">
                  <c:v>70000</c:v>
                </c:pt>
                <c:pt idx="17">
                  <c:v>75000</c:v>
                </c:pt>
                <c:pt idx="18">
                  <c:v>80000</c:v>
                </c:pt>
                <c:pt idx="19">
                  <c:v>85000</c:v>
                </c:pt>
                <c:pt idx="20">
                  <c:v>90000</c:v>
                </c:pt>
                <c:pt idx="21">
                  <c:v>95000</c:v>
                </c:pt>
                <c:pt idx="22">
                  <c:v>100000</c:v>
                </c:pt>
              </c:numCache>
            </c:numRef>
          </c:cat>
          <c:val>
            <c:numRef>
              <c:f>Sheet1!$F$162:$AB$162</c:f>
              <c:numCache>
                <c:formatCode>0_ </c:formatCode>
                <c:ptCount val="23"/>
                <c:pt idx="0">
                  <c:v>6120</c:v>
                </c:pt>
                <c:pt idx="1">
                  <c:v>11270</c:v>
                </c:pt>
                <c:pt idx="2">
                  <c:v>19080</c:v>
                </c:pt>
                <c:pt idx="3">
                  <c:v>31376</c:v>
                </c:pt>
                <c:pt idx="4">
                  <c:v>42592</c:v>
                </c:pt>
                <c:pt idx="5">
                  <c:v>44499</c:v>
                </c:pt>
                <c:pt idx="6">
                  <c:v>52380</c:v>
                </c:pt>
                <c:pt idx="7">
                  <c:v>70680</c:v>
                </c:pt>
                <c:pt idx="8">
                  <c:v>86478</c:v>
                </c:pt>
                <c:pt idx="9">
                  <c:v>107464</c:v>
                </c:pt>
                <c:pt idx="10">
                  <c:v>131064</c:v>
                </c:pt>
                <c:pt idx="11">
                  <c:v>155232</c:v>
                </c:pt>
                <c:pt idx="12">
                  <c:v>185885</c:v>
                </c:pt>
                <c:pt idx="13">
                  <c:v>216007</c:v>
                </c:pt>
                <c:pt idx="14">
                  <c:v>239464</c:v>
                </c:pt>
                <c:pt idx="15">
                  <c:v>258355</c:v>
                </c:pt>
                <c:pt idx="16">
                  <c:v>270438</c:v>
                </c:pt>
                <c:pt idx="17">
                  <c:v>282007</c:v>
                </c:pt>
                <c:pt idx="18">
                  <c:v>292990</c:v>
                </c:pt>
                <c:pt idx="19">
                  <c:v>300362</c:v>
                </c:pt>
                <c:pt idx="20">
                  <c:v>307440</c:v>
                </c:pt>
                <c:pt idx="21">
                  <c:v>310592</c:v>
                </c:pt>
                <c:pt idx="22">
                  <c:v>314340</c:v>
                </c:pt>
              </c:numCache>
            </c:numRef>
          </c:val>
          <c:smooth val="0"/>
        </c:ser>
        <c:dLbls>
          <c:showLegendKey val="0"/>
          <c:showVal val="0"/>
          <c:showCatName val="0"/>
          <c:showSerName val="0"/>
          <c:showPercent val="0"/>
          <c:showBubbleSize val="0"/>
        </c:dLbls>
        <c:marker val="0"/>
        <c:smooth val="0"/>
        <c:axId val="1619307152"/>
        <c:axId val="1619301328"/>
      </c:lineChart>
      <c:catAx>
        <c:axId val="1619307152"/>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Generation</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19301328"/>
        <c:crosses val="autoZero"/>
        <c:auto val="1"/>
        <c:lblAlgn val="ctr"/>
        <c:lblOffset val="100"/>
        <c:noMultiLvlLbl val="0"/>
      </c:catAx>
      <c:valAx>
        <c:axId val="1619301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QDScore</a:t>
                </a:r>
                <a:endParaRPr lang="zh-CN" altLang="en-US"/>
              </a:p>
            </c:rich>
          </c:tx>
          <c:layout/>
          <c:overlay val="0"/>
          <c:spPr>
            <a:noFill/>
            <a:ln>
              <a:noFill/>
            </a:ln>
            <a:effectLst/>
          </c:spPr>
        </c:title>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19307152"/>
        <c:crosses val="autoZero"/>
        <c:crossBetween val="between"/>
      </c:valAx>
      <c:spPr>
        <a:noFill/>
        <a:ln>
          <a:solidFill>
            <a:schemeClr val="accent4"/>
          </a:solid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accent1"/>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6873F-27D0-47BE-8EFE-265BFA78E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DE9D2-1B9D-43D5-A083-6CB787665F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https://www.youtube.com/watch?v=z9ptOeByLA4&amp;ab_channel=EvolvingAILab</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microsoft.com/office/2007/relationships/hdphoto" Target="../media/image6.wdp"/><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33.png"/><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2.png"/><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chart" Target="../charts/chart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microsoft.com/office/2007/relationships/hdphoto" Target="../media/image6.wdp"/><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xml"/><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microsoft.com/office/2007/relationships/hdphoto" Target="../media/image6.wdp"/><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microsoft.com/office/2007/relationships/hdphoto" Target="../media/image6.wdp"/><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9.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26743" y="431045"/>
            <a:ext cx="5851053" cy="2584450"/>
          </a:xfrm>
          <a:prstGeom prst="rect">
            <a:avLst/>
          </a:prstGeom>
          <a:noFill/>
          <a:ln>
            <a:noFill/>
          </a:ln>
        </p:spPr>
        <p:txBody>
          <a:bodyPr wrap="square">
            <a:spAutoFit/>
          </a:bodyPr>
          <a:lstStyle/>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基于强化学习和</a:t>
            </a:r>
            <a:endParaRPr lang="en-US" altLang="zh-CN"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质量多样性算法</a:t>
            </a:r>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的多样策略生成</a:t>
            </a:r>
            <a:endPar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91896" y="6123283"/>
            <a:ext cx="2831937" cy="520356"/>
          </a:xfrm>
          <a:prstGeom prst="rect">
            <a:avLst/>
          </a:prstGeom>
        </p:spPr>
      </p:pic>
      <p:sp>
        <p:nvSpPr>
          <p:cNvPr id="2" name="文本框 1"/>
          <p:cNvSpPr txBox="1"/>
          <p:nvPr/>
        </p:nvSpPr>
        <p:spPr>
          <a:xfrm>
            <a:off x="527050" y="3980815"/>
            <a:ext cx="4161790" cy="2059940"/>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指导老师：</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刘佳琳</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项目目标</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1956121" y="4429066"/>
            <a:ext cx="7112643" cy="1967697"/>
          </a:xfrm>
          <a:prstGeom prst="rect">
            <a:avLst/>
          </a:prstGeom>
          <a:solidFill>
            <a:srgbClr val="F5F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245542" y="520565"/>
            <a:ext cx="98221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项目目标</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953945" y="1114702"/>
                <a:ext cx="953106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等线" panose="02010600030101010101" pitchFamily="2" charset="-122"/>
                    <a:ea typeface="等线" panose="02010600030101010101" pitchFamily="2" charset="-122"/>
                    <a:sym typeface="+mn-ea"/>
                  </a:rPr>
                  <a:t>       </a:t>
                </a:r>
                <a:r>
                  <a:rPr lang="zh-CN" altLang="en-US" b="1" noProof="0" dirty="0">
                    <a:ln>
                      <a:noFill/>
                    </a:ln>
                    <a:solidFill>
                      <a:prstClr val="black"/>
                    </a:solidFill>
                    <a:effectLst/>
                    <a:uLnTx/>
                    <a:uFillTx/>
                    <a:latin typeface="等线" panose="02010600030101010101" pitchFamily="2" charset="-122"/>
                    <a:ea typeface="等线" panose="02010600030101010101" pitchFamily="2" charset="-122"/>
                    <a:sym typeface="+mn-ea"/>
                  </a:rPr>
                  <a:t>质量多样性优化</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最早在</a:t>
                </a:r>
                <a:r>
                  <a:rPr lang="en-US" altLang="zh-CN" i="1" noProof="0" dirty="0">
                    <a:ln>
                      <a:noFill/>
                    </a:ln>
                    <a:solidFill>
                      <a:prstClr val="black"/>
                    </a:solidFill>
                    <a:effectLst/>
                    <a:uLnTx/>
                    <a:uFillTx/>
                    <a:latin typeface="等线" panose="02010600030101010101" pitchFamily="2" charset="-122"/>
                    <a:ea typeface="等线" panose="02010600030101010101" pitchFamily="2" charset="-122"/>
                    <a:sym typeface="+mn-ea"/>
                  </a:rPr>
                  <a:t>“Illuminating search spaces by mapping elites”</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r>
                  <a:rPr lang="en-US" altLang="zh-CN" baseline="30000" noProof="0" dirty="0">
                    <a:ln>
                      <a:noFill/>
                    </a:ln>
                    <a:solidFill>
                      <a:prstClr val="black"/>
                    </a:solidFill>
                    <a:effectLst/>
                    <a:uLnTx/>
                    <a:uFillTx/>
                    <a:latin typeface="等线" panose="02010600030101010101" pitchFamily="2" charset="-122"/>
                    <a:ea typeface="等线" panose="02010600030101010101" pitchFamily="2" charset="-122"/>
                    <a:sym typeface="+mn-ea"/>
                  </a:rPr>
                  <a:t>[1] </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中被提出，旨在找到特征空间中每一点所对应的质量函数值最大的解。</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质量多样性强化学习算法文章 “</a:t>
                </a:r>
                <a:r>
                  <a:rPr lang="en-US" altLang="zh-CN" i="1" dirty="0">
                    <a:solidFill>
                      <a:prstClr val="black"/>
                    </a:solidFill>
                    <a:latin typeface="等线" panose="02010600030101010101" pitchFamily="2" charset="-122"/>
                    <a:ea typeface="等线" panose="02010600030101010101" pitchFamily="2" charset="-122"/>
                  </a:rPr>
                  <a:t>Policy gradient assisted MAP-Elites</a:t>
                </a:r>
                <a:r>
                  <a:rPr lang="zh-CN" altLang="en-US" i="1" dirty="0">
                    <a:solidFill>
                      <a:prstClr val="black"/>
                    </a:solidFill>
                    <a:latin typeface="等线" panose="02010600030101010101" pitchFamily="2" charset="-122"/>
                    <a:ea typeface="等线" panose="02010600030101010101" pitchFamily="2" charset="-122"/>
                  </a:rPr>
                  <a:t>”</a:t>
                </a:r>
                <a:r>
                  <a:rPr lang="en-US" altLang="zh-CN" i="1" dirty="0">
                    <a:solidFill>
                      <a:prstClr val="black"/>
                    </a:solidFill>
                    <a:latin typeface="等线" panose="02010600030101010101" pitchFamily="2" charset="-122"/>
                    <a:ea typeface="等线" panose="02010600030101010101" pitchFamily="2" charset="-122"/>
                  </a:rPr>
                  <a:t>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提出了</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算法，它将基于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actor-critic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架构、面向连续动作空间的</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深度强化学习算法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与</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相结合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成功地阐明了搜索空间中性能与关心的维度之间的关系，并在整个可能的行为空间内找到了高性能的解决方案。</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本学期的最终目标为复现文章 </a:t>
                </a:r>
                <a:r>
                  <a:rPr lang="zh-CN" altLang="en-US" noProof="0" dirty="0">
                    <a:ln>
                      <a:noFill/>
                    </a:ln>
                    <a:solidFill>
                      <a:prstClr val="black"/>
                    </a:solidFill>
                    <a:effectLst/>
                    <a:uLnTx/>
                    <a:uFillTx/>
                    <a:latin typeface="Times New Roman" panose="02020603050405020304" pitchFamily="18" charset="0"/>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Policy gradient assisted MAP-Elites</a:t>
                </a:r>
                <a:r>
                  <a:rPr lang="zh-CN" altLang="en-US" i="1" dirty="0">
                    <a:solidFill>
                      <a:prstClr val="black"/>
                    </a:solidFill>
                    <a:latin typeface="等线" panose="02010600030101010101" pitchFamily="2" charset="-122"/>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 </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，并基于现有研究现状，对当前算法框架提出改进，或解决现有算法中的一些不足</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 [3]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t>
                </a: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mc:Choice>
        <mc:Fallback>
          <p:sp>
            <p:nvSpPr>
              <p:cNvPr id="2" name="文本框 1"/>
              <p:cNvSpPr txBox="1">
                <a:spLocks noRot="1" noChangeAspect="1" noMove="1" noResize="1" noEditPoints="1" noAdjustHandles="1" noChangeArrowheads="1" noChangeShapeType="1" noTextEdit="1"/>
              </p:cNvSpPr>
              <p:nvPr/>
            </p:nvSpPr>
            <p:spPr>
              <a:xfrm>
                <a:off x="953945" y="1114702"/>
                <a:ext cx="9531062" cy="3416320"/>
              </a:xfrm>
              <a:prstGeom prst="rect">
                <a:avLst/>
              </a:prstGeom>
              <a:blipFill rotWithShape="1">
                <a:blip r:embed="rId3"/>
                <a:stretch>
                  <a:fillRect l="-2" t="-8" r="5" b="9"/>
                </a:stretch>
              </a:blipFill>
            </p:spPr>
            <p:txBody>
              <a:bodyPr/>
              <a:lstStyle/>
              <a:p>
                <a:r>
                  <a:rPr lang="zh-CN" altLang="en-US">
                    <a:noFill/>
                  </a:rPr>
                  <a:t> </a:t>
                </a:r>
              </a:p>
            </p:txBody>
          </p:sp>
        </mc:Fallback>
      </mc:AlternateContent>
      <p:sp>
        <p:nvSpPr>
          <p:cNvPr id="3" name="矩形 2"/>
          <p:cNvSpPr/>
          <p:nvPr/>
        </p:nvSpPr>
        <p:spPr>
          <a:xfrm>
            <a:off x="3646025" y="4749987"/>
            <a:ext cx="1522071"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a:t>
            </a:r>
            <a:endParaRPr lang="zh-CN" altLang="en-US" dirty="0"/>
          </a:p>
        </p:txBody>
      </p:sp>
      <p:sp>
        <p:nvSpPr>
          <p:cNvPr id="4" name="矩形 3"/>
          <p:cNvSpPr/>
          <p:nvPr/>
        </p:nvSpPr>
        <p:spPr>
          <a:xfrm>
            <a:off x="3646025" y="5492834"/>
            <a:ext cx="1522071"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a:t>
            </a:r>
            <a:endParaRPr lang="zh-CN" altLang="en-US" dirty="0"/>
          </a:p>
        </p:txBody>
      </p:sp>
      <p:sp>
        <p:nvSpPr>
          <p:cNvPr id="6" name="矩形 5"/>
          <p:cNvSpPr/>
          <p:nvPr/>
        </p:nvSpPr>
        <p:spPr>
          <a:xfrm>
            <a:off x="6400800" y="5090373"/>
            <a:ext cx="2214623"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a:t>
            </a:r>
            <a:endParaRPr lang="zh-CN" altLang="en-US" dirty="0"/>
          </a:p>
        </p:txBody>
      </p:sp>
      <p:cxnSp>
        <p:nvCxnSpPr>
          <p:cNvPr id="9" name="直接箭头连接符 8"/>
          <p:cNvCxnSpPr>
            <a:stCxn id="3" idx="3"/>
          </p:cNvCxnSpPr>
          <p:nvPr/>
        </p:nvCxnSpPr>
        <p:spPr>
          <a:xfrm>
            <a:off x="5168096" y="5013311"/>
            <a:ext cx="1232704" cy="2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p:cNvCxnSpPr>
          <p:nvPr/>
        </p:nvCxnSpPr>
        <p:spPr>
          <a:xfrm flipV="1">
            <a:off x="5168096" y="5412914"/>
            <a:ext cx="1232704" cy="343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33285" y="4905347"/>
            <a:ext cx="1522071" cy="307777"/>
          </a:xfrm>
          <a:prstGeom prst="rect">
            <a:avLst/>
          </a:prstGeom>
          <a:noFill/>
        </p:spPr>
        <p:txBody>
          <a:bodyPr wrap="square" rtlCol="0">
            <a:spAutoFit/>
          </a:bodyPr>
          <a:lstStyle/>
          <a:p>
            <a:r>
              <a:rPr lang="zh-CN" altLang="en-US" sz="1400" dirty="0"/>
              <a:t>质量多样性优化</a:t>
            </a:r>
            <a:endParaRPr lang="zh-CN" altLang="en-US" sz="1400" dirty="0"/>
          </a:p>
        </p:txBody>
      </p:sp>
      <p:sp>
        <p:nvSpPr>
          <p:cNvPr id="16" name="文本框 15"/>
          <p:cNvSpPr txBox="1"/>
          <p:nvPr/>
        </p:nvSpPr>
        <p:spPr>
          <a:xfrm>
            <a:off x="2125883" y="5651055"/>
            <a:ext cx="1429473" cy="307777"/>
          </a:xfrm>
          <a:prstGeom prst="rect">
            <a:avLst/>
          </a:prstGeom>
          <a:noFill/>
        </p:spPr>
        <p:txBody>
          <a:bodyPr wrap="square" rtlCol="0">
            <a:spAutoFit/>
          </a:bodyPr>
          <a:lstStyle/>
          <a:p>
            <a:r>
              <a:rPr lang="zh-CN" altLang="en-US" sz="1400" dirty="0"/>
              <a:t>强化学习算法</a:t>
            </a:r>
            <a:endParaRPr lang="zh-CN"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43492"/>
            <a:chOff x="3216910" y="1843303"/>
            <a:chExt cx="5758180" cy="3343492"/>
          </a:xfrm>
        </p:grpSpPr>
        <p:pic>
          <p:nvPicPr>
            <p:cNvPr id="3" name="图形 2"/>
            <p:cNvPicPr>
              <a:picLocks noChangeAspect="1"/>
            </p:cNvPicPr>
            <p:nvPr/>
          </p:nvPicPr>
          <p:blipFill>
            <a:blip r:embed="rId3"/>
            <a:stretch>
              <a:fillRect/>
            </a:stretch>
          </p:blipFill>
          <p:spPr>
            <a:xfrm>
              <a:off x="3216910" y="3766935"/>
              <a:ext cx="5758180" cy="1419860"/>
            </a:xfrm>
            <a:prstGeom prst="rect">
              <a:avLst/>
            </a:prstGeom>
          </p:spPr>
        </p:pic>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5</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
        <p:nvSpPr>
          <p:cNvPr id="6" name="矩形 5"/>
          <p:cNvSpPr/>
          <p:nvPr/>
        </p:nvSpPr>
        <p:spPr>
          <a:xfrm>
            <a:off x="3775710" y="3995184"/>
            <a:ext cx="4640580" cy="953135"/>
          </a:xfrm>
          <a:prstGeom prst="rect">
            <a:avLst/>
          </a:prstGeom>
        </p:spPr>
        <p:txBody>
          <a:bodyPr wrap="square">
            <a:spAutoFit/>
          </a:bodyPr>
          <a:p>
            <a:pPr algn="ctr"/>
            <a:r>
              <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PGA-MAP-</a:t>
            </a:r>
            <a:r>
              <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Elites</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a:p>
            <a:pPr algn="ctr"/>
            <a:r>
              <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概览</a:t>
            </a:r>
            <a:endPar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Pseudo code</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10" name="图片 9"/>
          <p:cNvPicPr>
            <a:picLocks noChangeAspect="1"/>
          </p:cNvPicPr>
          <p:nvPr/>
        </p:nvPicPr>
        <p:blipFill>
          <a:blip r:embed="rId3"/>
          <a:stretch>
            <a:fillRect/>
          </a:stretch>
        </p:blipFill>
        <p:spPr>
          <a:xfrm>
            <a:off x="489585" y="1196975"/>
            <a:ext cx="4343400" cy="5178425"/>
          </a:xfrm>
          <a:prstGeom prst="rect">
            <a:avLst/>
          </a:prstGeom>
        </p:spPr>
      </p:pic>
      <p:sp>
        <p:nvSpPr>
          <p:cNvPr id="2" name="文本框 1"/>
          <p:cNvSpPr txBox="1"/>
          <p:nvPr/>
        </p:nvSpPr>
        <p:spPr>
          <a:xfrm>
            <a:off x="5361305" y="1196975"/>
            <a:ext cx="4923155" cy="4523105"/>
          </a:xfrm>
          <a:prstGeom prst="rect">
            <a:avLst/>
          </a:prstGeom>
          <a:noFill/>
        </p:spPr>
        <p:txBody>
          <a:bodyPr wrap="square" rtlCol="0">
            <a:spAutoFit/>
          </a:bodyPr>
          <a:p>
            <a:r>
              <a:rPr lang="zh-CN" altLang="en-US"/>
              <a:t>目标：在每一个特征空间的单元格内找到性能最优的</a:t>
            </a:r>
            <a:r>
              <a:rPr lang="en-US" altLang="zh-CN"/>
              <a:t>   </a:t>
            </a:r>
            <a:r>
              <a:rPr lang="zh-CN" altLang="en-US"/>
              <a:t>（</a:t>
            </a:r>
            <a:r>
              <a:rPr lang="en-US" altLang="zh-CN"/>
              <a:t>actor</a:t>
            </a:r>
            <a:r>
              <a:rPr lang="zh-CN" altLang="en-US"/>
              <a:t>）。</a:t>
            </a:r>
            <a:r>
              <a:rPr lang="en-US" altLang="zh-CN"/>
              <a:t> </a:t>
            </a:r>
            <a:endParaRPr lang="en-US" altLang="zh-CN"/>
          </a:p>
          <a:p>
            <a:endParaRPr lang="zh-CN" altLang="en-US"/>
          </a:p>
          <a:p>
            <a:r>
              <a:rPr lang="zh-CN" altLang="en-US"/>
              <a:t>首先我们初始化TD3算法需要的神经网络并将特征空间划分单元格。循环中，我们每次迭代生成b个actor，一共需要生成I个。其中，前G个actor由随机函数生成。对于之后的每b个actor，其中1个由</a:t>
            </a:r>
            <a:r>
              <a:rPr lang="en-US" altLang="zh-CN"/>
              <a:t>train_critic</a:t>
            </a:r>
            <a:r>
              <a:rPr lang="zh-CN" altLang="en-US"/>
              <a:t>函数生成，旨在找到表现较好的actor并将其保留；另外b-1个actor由variation函数生</a:t>
            </a:r>
            <a:r>
              <a:rPr lang="zh-CN" altLang="en-US"/>
              <a:t>成，旨在通过杂交（crossover）和梯度优化方法将当前表现较好的actor结合或稍加改动，以获得表现更好的actor。每次生成b个actor后查找每个actor对应的单元格，若单元格中没有actor，则将当前actor加入该单元格；若已有的actor的性能劣于当前，则将当前actor替换已有actor。</a:t>
            </a:r>
            <a:endParaRPr lang="zh-CN" altLang="en-US"/>
          </a:p>
        </p:txBody>
      </p:sp>
      <p:pic>
        <p:nvPicPr>
          <p:cNvPr id="6" name="334E55B0-647D-440b-865C-3EC943EB4CBC-1" descr="wpsoffice"/>
          <p:cNvPicPr>
            <a:picLocks noChangeAspect="1"/>
          </p:cNvPicPr>
          <p:nvPr/>
        </p:nvPicPr>
        <p:blipFill>
          <a:blip r:embed="rId4"/>
          <a:stretch>
            <a:fillRect/>
          </a:stretch>
        </p:blipFill>
        <p:spPr>
          <a:xfrm>
            <a:off x="6170930" y="1565910"/>
            <a:ext cx="189230" cy="152400"/>
          </a:xfrm>
          <a:prstGeom prst="rect">
            <a:avLst/>
          </a:prstGeom>
        </p:spPr>
      </p:pic>
      <p:sp>
        <p:nvSpPr>
          <p:cNvPr id="3" name="文本框 2"/>
          <p:cNvSpPr txBox="1"/>
          <p:nvPr/>
        </p:nvSpPr>
        <p:spPr>
          <a:xfrm>
            <a:off x="1028065" y="645731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338455" y="617855"/>
            <a:ext cx="830707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rPr>
              <a:t>Centroidal Voronoi Tessellation (CVT) - MAP Elites</a:t>
            </a:r>
            <a:endPar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endParaRPr>
          </a:p>
        </p:txBody>
      </p:sp>
      <p:sp>
        <p:nvSpPr>
          <p:cNvPr id="5" name="文本框 4"/>
          <p:cNvSpPr txBox="1"/>
          <p:nvPr/>
        </p:nvSpPr>
        <p:spPr>
          <a:xfrm>
            <a:off x="88265" y="493903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Alg.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3"/>
          <a:stretch>
            <a:fillRect/>
          </a:stretch>
        </p:blipFill>
        <p:spPr>
          <a:xfrm>
            <a:off x="604838" y="2333625"/>
            <a:ext cx="4981575" cy="2190750"/>
          </a:xfrm>
          <a:prstGeom prst="rect">
            <a:avLst/>
          </a:prstGeom>
          <a:noFill/>
          <a:ln w="9525">
            <a:noFill/>
          </a:ln>
        </p:spPr>
      </p:pic>
      <p:pic>
        <p:nvPicPr>
          <p:cNvPr id="104" name="图片 103"/>
          <p:cNvPicPr/>
          <p:nvPr/>
        </p:nvPicPr>
        <p:blipFill>
          <a:blip r:embed="rId4"/>
          <a:srcRect b="59610"/>
          <a:stretch>
            <a:fillRect/>
          </a:stretch>
        </p:blipFill>
        <p:spPr>
          <a:xfrm>
            <a:off x="6401435" y="2474595"/>
            <a:ext cx="5210175" cy="1908175"/>
          </a:xfrm>
          <a:prstGeom prst="rect">
            <a:avLst/>
          </a:prstGeom>
          <a:noFill/>
          <a:ln w="9525">
            <a:noFill/>
          </a:ln>
        </p:spPr>
      </p:pic>
      <p:sp>
        <p:nvSpPr>
          <p:cNvPr id="9" name="文本框 8"/>
          <p:cNvSpPr txBox="1"/>
          <p:nvPr/>
        </p:nvSpPr>
        <p:spPr>
          <a:xfrm>
            <a:off x="6104255" y="479742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Fig.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5121275"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rPr>
              <a:t>MAP-Elites vs CVT-MAP-Elites</a:t>
            </a:r>
            <a:endPar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endParaRPr>
          </a:p>
        </p:txBody>
      </p:sp>
      <p:sp>
        <p:nvSpPr>
          <p:cNvPr id="3" name="文本框 2"/>
          <p:cNvSpPr txBox="1"/>
          <p:nvPr/>
        </p:nvSpPr>
        <p:spPr>
          <a:xfrm>
            <a:off x="2962910" y="545020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t>
            </a:r>
            <a:r>
              <a:rPr lang="en-US">
                <a:latin typeface="Times New Roman" panose="02020603050405020304" pitchFamily="18" charset="0"/>
                <a:cs typeface="Times New Roman" panose="02020603050405020304" pitchFamily="18" charset="0"/>
                <a:sym typeface="+mn-ea"/>
              </a:rPr>
              <a:t>. Alg 2,3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1" name="图片 100"/>
          <p:cNvPicPr/>
          <p:nvPr/>
        </p:nvPicPr>
        <p:blipFill>
          <a:blip r:embed="rId3"/>
          <a:stretch>
            <a:fillRect/>
          </a:stretch>
        </p:blipFill>
        <p:spPr>
          <a:xfrm>
            <a:off x="402273" y="1334770"/>
            <a:ext cx="4886325" cy="4038600"/>
          </a:xfrm>
          <a:prstGeom prst="rect">
            <a:avLst/>
          </a:prstGeom>
          <a:noFill/>
          <a:ln w="9525">
            <a:noFill/>
          </a:ln>
        </p:spPr>
      </p:pic>
      <p:pic>
        <p:nvPicPr>
          <p:cNvPr id="102" name="图片 101"/>
          <p:cNvPicPr/>
          <p:nvPr/>
        </p:nvPicPr>
        <p:blipFill>
          <a:blip r:embed="rId4"/>
          <a:stretch>
            <a:fillRect/>
          </a:stretch>
        </p:blipFill>
        <p:spPr>
          <a:xfrm>
            <a:off x="6212205" y="972820"/>
            <a:ext cx="5124450" cy="44005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362741" y="253101"/>
            <a:ext cx="9822180" cy="52197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TD3</a:t>
            </a:r>
            <a:r>
              <a:rPr kumimoji="0" lang="zh-CN" altLang="en-US"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算法流程</a:t>
            </a:r>
            <a:endParaRPr kumimoji="0" lang="zh-CN" altLang="en-US"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endParaRPr>
          </a:p>
        </p:txBody>
      </p:sp>
      <p:sp>
        <p:nvSpPr>
          <p:cNvPr id="5" name="文本框 4"/>
          <p:cNvSpPr txBox="1"/>
          <p:nvPr/>
        </p:nvSpPr>
        <p:spPr>
          <a:xfrm>
            <a:off x="3907790" y="99123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1635125" y="1274445"/>
            <a:ext cx="8811260" cy="39649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263046" y="161026"/>
            <a:ext cx="9822180" cy="52197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Train Critic</a:t>
            </a:r>
            <a:endPar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6711315" y="1159510"/>
            <a:ext cx="4819650" cy="35052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47040" y="833120"/>
                <a:ext cx="5206365" cy="5304155"/>
              </a:xfrm>
              <a:prstGeom prst="rect">
                <a:avLst/>
              </a:prstGeom>
              <a:noFill/>
            </p:spPr>
            <p:txBody>
              <a:bodyPr wrap="square" rtlCol="0">
                <a:spAutoFit/>
              </a:bodyPr>
              <a:p>
                <a:pPr marL="285750" indent="-285750">
                  <a:buFont typeface="Arial" panose="020B0604020202020204" pitchFamily="34" charset="0"/>
                  <a:buChar char="•"/>
                </a:pPr>
                <a:r>
                  <a:rPr lang="zh-CN" altLang="en-US" sz="1600" b="1">
                    <a:highlight>
                      <a:srgbClr val="FFFF00"/>
                    </a:highlight>
                  </a:rPr>
                  <a:t>输入：</a:t>
                </a:r>
                <a:endParaRPr lang="en-US" altLang="zh-CN" sz="1600" b="1" i="1">
                  <a:highlight>
                    <a:srgbClr val="FFFF00"/>
                  </a:highlight>
                  <a:latin typeface="Cambria Math" panose="02040503050406030204" pitchFamily="18" charset="0"/>
                  <a:cs typeface="Cambria Math" panose="02040503050406030204" pitchFamily="18" charset="0"/>
                </a:endParaRPr>
              </a:p>
              <a:p>
                <a:pPr indent="0">
                  <a:buFont typeface="Arial" panose="020B0604020202020204" pitchFamily="34" charse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e>
                          <m:sub>
                            <m:r>
                              <a:rPr lang="en-US" altLang="zh-CN" sz="1600" i="1">
                                <a:latin typeface="Cambria Math" panose="02040503050406030204" pitchFamily="18" charset="0"/>
                                <a:cs typeface="Cambria Math" panose="02040503050406030204" pitchFamily="18" charset="0"/>
                              </a:rPr>
                              <m:t>2</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sym typeface="+mn-ea"/>
                  </a:rPr>
                  <a:t> critic_1,  critic_2  </a:t>
                </a:r>
                <a:r>
                  <a:rPr lang="en-US" altLang="zh-CN" sz="1600">
                    <a:latin typeface="Cambria Math" panose="02040503050406030204" pitchFamily="18" charset="0"/>
                    <a:cs typeface="Cambria Math" panose="02040503050406030204" pitchFamily="18" charset="0"/>
                    <a:sym typeface="+mn-ea"/>
                  </a:rPr>
                  <a:t>-&gt; </a:t>
                </a:r>
                <a:r>
                  <a:rPr lang="zh-CN" altLang="en-US" sz="1600">
                    <a:latin typeface="Cambria Math" panose="02040503050406030204" pitchFamily="18" charset="0"/>
                    <a:cs typeface="Cambria Math" panose="02040503050406030204" pitchFamily="18" charset="0"/>
                    <a:sym typeface="+mn-ea"/>
                  </a:rPr>
                  <a:t>用于评估特定状态下采取的动作的期望奖励</a:t>
                </a:r>
                <a:endParaRPr lang="en-US" altLang="zh-CN" sz="1600" i="1">
                  <a:latin typeface="Cambria Math" panose="02040503050406030204" pitchFamily="18" charset="0"/>
                  <a:cs typeface="Cambria Math" panose="02040503050406030204" pitchFamily="18" charset="0"/>
                </a:endParaRPr>
              </a:p>
              <a:p>
                <a:pPr indent="0">
                  <a:buFont typeface="Arial" panose="020B0604020202020204" pitchFamily="34" charse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2</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rPr>
                  <a:t> , target_critic_1, target_critic_2 -&gt;</a:t>
                </a:r>
                <a:r>
                  <a:rPr lang="zh-CN" altLang="en-US" sz="1600">
                    <a:latin typeface="Cambria Math" panose="02040503050406030204" pitchFamily="18" charset="0"/>
                    <a:cs typeface="Cambria Math" panose="02040503050406030204" pitchFamily="18" charset="0"/>
                  </a:rPr>
                  <a:t>用于延迟更新及减小过高估计效果</a:t>
                </a:r>
                <a:endParaRPr lang="en-US" altLang="zh-CN" sz="1600" i="1">
                  <a:latin typeface="Cambria Math" panose="02040503050406030204" pitchFamily="18" charset="0"/>
                  <a:cs typeface="Cambria Math" panose="02040503050406030204" pitchFamily="18" charset="0"/>
                </a:endParaRPr>
              </a:p>
              <a:p>
                <a:pPr indent="0">
                  <a:buNone/>
                </a:pPr>
                <a:r>
                  <a:rPr lang="en-US" altLang="zh-CN" sz="1600">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𝜋</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𝜙</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𝜋</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𝜙</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rPr>
                  <a:t> actor_1, actor_2 -&gt; </a:t>
                </a:r>
                <a:r>
                  <a:rPr lang="zh-CN" altLang="en-US" sz="1600">
                    <a:latin typeface="Cambria Math" panose="02040503050406030204" pitchFamily="18" charset="0"/>
                    <a:cs typeface="Cambria Math" panose="02040503050406030204" pitchFamily="18" charset="0"/>
                  </a:rPr>
                  <a:t>用于在给定状态下输出最佳动作</a:t>
                </a:r>
                <a:endParaRPr lang="en-US" altLang="zh-CN" sz="1600" i="1">
                  <a:latin typeface="Cambria Math" panose="02040503050406030204" pitchFamily="18" charset="0"/>
                  <a:cs typeface="Cambria Math" panose="02040503050406030204" pitchFamily="18" charset="0"/>
                </a:endParaRPr>
              </a:p>
              <a:p>
                <a:pPr inden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r>
                      <a:rPr lang="en-US" altLang="zh-CN" sz="1600" i="1">
                        <a:latin typeface="Cambria Math" panose="02040503050406030204" pitchFamily="18" charset="0"/>
                        <a:cs typeface="Cambria Math" panose="02040503050406030204" pitchFamily="18" charset="0"/>
                      </a:rPr>
                      <m:t>𝐵</m:t>
                    </m:r>
                  </m:oMath>
                </a14:m>
                <a:r>
                  <a:rPr lang="en-US" altLang="zh-CN" sz="1600"/>
                  <a:t>:</a:t>
                </a:r>
                <a:r>
                  <a:rPr lang="zh-CN" altLang="en-US" sz="1600"/>
                  <a:t>经验回放区，存储过往训练</a:t>
                </a:r>
                <a:r>
                  <a:rPr lang="en-US" altLang="zh-CN" sz="1600" i="1"/>
                  <a:t>actor</a:t>
                </a:r>
                <a:r>
                  <a:rPr lang="zh-CN" altLang="en-US" sz="1600"/>
                  <a:t>所得经验</a:t>
                </a:r>
                <a:endParaRPr lang="en-US" altLang="zh-CN" sz="1600"/>
              </a:p>
              <a:p>
                <a:pPr indent="457200">
                  <a:buFont typeface="Arial" panose="020B0604020202020204" pitchFamily="34" charset="0"/>
                  <a:buNone/>
                </a:pPr>
                <a:endParaRPr lang="en-US" altLang="zh-CN" sz="1600"/>
              </a:p>
              <a:p>
                <a:pPr marL="285750" lvl="0" indent="-285750">
                  <a:buFont typeface="Arial" panose="020B0604020202020204" pitchFamily="34" charset="0"/>
                  <a:buChar char="•"/>
                </a:pPr>
                <a:r>
                  <a:rPr lang="zh-CN" altLang="en-US" sz="1600" b="1">
                    <a:solidFill>
                      <a:schemeClr val="tx1"/>
                    </a:solidFill>
                    <a:highlight>
                      <a:srgbClr val="FFFF00"/>
                    </a:highlight>
                  </a:rPr>
                  <a:t>训练过程</a:t>
                </a:r>
                <a:endParaRPr lang="zh-CN" altLang="en-US" sz="1600" b="1">
                  <a:solidFill>
                    <a:schemeClr val="tx1"/>
                  </a:solidFill>
                  <a:highlight>
                    <a:srgbClr val="FFFF00"/>
                  </a:highlight>
                </a:endParaRPr>
              </a:p>
              <a:p>
                <a:pPr indent="457200">
                  <a:buFont typeface="Arial" panose="020B0604020202020204" pitchFamily="34" charset="0"/>
                  <a:buNone/>
                </a:pPr>
                <a:r>
                  <a:rPr lang="en-US" altLang="zh-CN" sz="1600"/>
                  <a:t>1. 在评估过程中与环境交互产生的经验被收集到</a:t>
                </a:r>
                <a:r>
                  <a:rPr lang="en-US" altLang="zh-CN" sz="1600" b="1"/>
                  <a:t>经验回放区</a:t>
                </a:r>
                <a:r>
                  <a:rPr lang="en-US" altLang="zh-CN" sz="1600"/>
                  <a:t>B，并且当达到上限后采取先入先出的方式更新。</a:t>
                </a:r>
                <a:endParaRPr lang="en-US" altLang="zh-CN" sz="1600"/>
              </a:p>
              <a:p>
                <a:endParaRPr lang="en-US" altLang="zh-CN" sz="1600"/>
              </a:p>
              <a:p>
                <a:pPr indent="457200">
                  <a:buFont typeface="Arial" panose="020B0604020202020204" pitchFamily="34" charset="0"/>
                  <a:buNone/>
                </a:pPr>
                <a:r>
                  <a:rPr lang="en-US" altLang="zh-CN" sz="1600"/>
                  <a:t>2. 在 n_crit 次训练critic 的每次循环中，随机从经验回放区抽取</a:t>
                </a:r>
                <a:r>
                  <a:rPr lang="en-US" altLang="zh-CN" sz="1600" b="1"/>
                  <a:t>N 份交互数据</a:t>
                </a:r>
                <a:endParaRPr lang="en-US" altLang="zh-CN" sz="1600" b="1"/>
              </a:p>
              <a:p>
                <a:pPr marL="285750" indent="-285750">
                  <a:buFont typeface="Arial" panose="020B0604020202020204" pitchFamily="34" charset="0"/>
                  <a:buChar char="•"/>
                </a:pPr>
                <a:endParaRPr lang="en-US" altLang="zh-CN" sz="1600"/>
              </a:p>
              <a:p>
                <a:pPr indent="457200">
                  <a:buFont typeface="Arial" panose="020B0604020202020204" pitchFamily="34" charset="0"/>
                  <a:buNone/>
                </a:pPr>
                <a:r>
                  <a:rPr lang="en-US" altLang="zh-CN" sz="1600">
                    <a:sym typeface="+mn-ea"/>
                  </a:rPr>
                  <a:t>3. 下一步采取的动作由</a:t>
                </a:r>
                <a:r>
                  <a:rPr lang="en-US" altLang="zh-CN" sz="1600" b="1">
                    <a:sym typeface="+mn-ea"/>
                  </a:rPr>
                  <a:t>greedy actor </a:t>
                </a:r>
                <a:r>
                  <a:rPr lang="en-US" altLang="zh-CN" sz="1600">
                    <a:sym typeface="+mn-ea"/>
                  </a:rPr>
                  <a:t>决定并加上一定范围内的</a:t>
                </a:r>
                <a:r>
                  <a:rPr lang="en-US" altLang="zh-CN" sz="1600" b="1">
                    <a:sym typeface="+mn-ea"/>
                  </a:rPr>
                  <a:t>噪声</a:t>
                </a:r>
                <a:r>
                  <a:rPr lang="en-US" altLang="zh-CN" sz="1600">
                    <a:sym typeface="+mn-ea"/>
                  </a:rPr>
                  <a:t>。在随机环境中，PG 变异可能倾向于收敛到窄峰上的局部最优解，而噪声的添加恰能增加探索的机会以达到加强行为</a:t>
                </a:r>
                <a:r>
                  <a:rPr lang="en-US" altLang="zh-CN" sz="1600" b="1">
                    <a:sym typeface="+mn-ea"/>
                  </a:rPr>
                  <a:t>鲁棒性</a:t>
                </a:r>
                <a:r>
                  <a:rPr lang="en-US" altLang="zh-CN" sz="1600">
                    <a:sym typeface="+mn-ea"/>
                  </a:rPr>
                  <a:t>的目的。</a:t>
                </a:r>
                <a:endParaRPr lang="en-US" altLang="zh-CN" sz="1600"/>
              </a:p>
              <a:p>
                <a:pPr marL="285750" indent="-285750">
                  <a:buFont typeface="Arial" panose="020B0604020202020204" pitchFamily="34" charset="0"/>
                  <a:buChar char="•"/>
                </a:pPr>
                <a:endParaRPr lang="en-US" altLang="zh-CN" sz="1600"/>
              </a:p>
            </p:txBody>
          </p:sp>
        </mc:Choice>
        <mc:Fallback>
          <p:sp>
            <p:nvSpPr>
              <p:cNvPr id="4" name="文本框 3"/>
              <p:cNvSpPr txBox="1">
                <a:spLocks noRot="1" noChangeAspect="1" noMove="1" noResize="1" noEditPoints="1" noAdjustHandles="1" noChangeArrowheads="1" noChangeShapeType="1" noTextEdit="1"/>
              </p:cNvSpPr>
              <p:nvPr/>
            </p:nvSpPr>
            <p:spPr>
              <a:xfrm>
                <a:off x="447040" y="833120"/>
                <a:ext cx="5206365" cy="5304155"/>
              </a:xfrm>
              <a:prstGeom prst="rect">
                <a:avLst/>
              </a:prstGeom>
              <a:blipFill rotWithShape="1">
                <a:blip r:embed="rId5"/>
                <a:stretch>
                  <a:fillRect r="-1512"/>
                </a:stretch>
              </a:blipFill>
            </p:spPr>
            <p:txBody>
              <a:bodyPr/>
              <a:lstStyle/>
              <a:p>
                <a:r>
                  <a:rPr lang="zh-CN" altLang="en-US">
                    <a:noFill/>
                  </a:rPr>
                  <a:t> </a:t>
                </a:r>
              </a:p>
            </p:txBody>
          </p:sp>
        </mc:Fallback>
      </mc:AlternateContent>
      <p:sp>
        <p:nvSpPr>
          <p:cNvPr id="6" name="文本框 5"/>
          <p:cNvSpPr txBox="1"/>
          <p:nvPr/>
        </p:nvSpPr>
        <p:spPr>
          <a:xfrm>
            <a:off x="7669530" y="4882515"/>
            <a:ext cx="3466465"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4</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907790" y="991235"/>
            <a:ext cx="4064000" cy="368300"/>
          </a:xfrm>
          <a:prstGeom prst="rect">
            <a:avLst/>
          </a:prstGeom>
          <a:noFill/>
        </p:spPr>
        <p:txBody>
          <a:bodyPr wrap="square" rtlCol="0">
            <a:spAutoFit/>
          </a:bodyPr>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263046" y="161026"/>
            <a:ext cx="9822180" cy="52197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Train Critic</a:t>
            </a:r>
            <a:endPar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6711315" y="1159510"/>
            <a:ext cx="4819650" cy="3505200"/>
          </a:xfrm>
          <a:prstGeom prst="rect">
            <a:avLst/>
          </a:prstGeom>
        </p:spPr>
      </p:pic>
      <p:sp>
        <p:nvSpPr>
          <p:cNvPr id="6" name="文本框 5"/>
          <p:cNvSpPr txBox="1"/>
          <p:nvPr/>
        </p:nvSpPr>
        <p:spPr>
          <a:xfrm>
            <a:off x="7669530" y="4882515"/>
            <a:ext cx="3466465"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4</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605155" y="776605"/>
                <a:ext cx="5206365" cy="5550535"/>
              </a:xfrm>
              <a:prstGeom prst="rect">
                <a:avLst/>
              </a:prstGeom>
              <a:noFill/>
            </p:spPr>
            <p:txBody>
              <a:bodyPr wrap="square" rtlCol="0">
                <a:spAutoFit/>
              </a:bodyPr>
              <a:p>
                <a:pPr marL="285750" indent="-285750">
                  <a:buFont typeface="Arial" panose="020B0604020202020204" pitchFamily="34" charset="0"/>
                  <a:buChar char="•"/>
                </a:pPr>
                <a:r>
                  <a:rPr lang="zh-CN" altLang="en-US" sz="1600" b="1">
                    <a:highlight>
                      <a:srgbClr val="FFFF00"/>
                    </a:highlight>
                  </a:rPr>
                  <a:t>输入：</a:t>
                </a:r>
                <a:endParaRPr lang="en-US" altLang="zh-CN" sz="1600" b="1" i="1">
                  <a:highlight>
                    <a:srgbClr val="FFFF00"/>
                  </a:highlight>
                  <a:latin typeface="Cambria Math" panose="02040503050406030204" pitchFamily="18" charset="0"/>
                  <a:cs typeface="Cambria Math" panose="02040503050406030204" pitchFamily="18" charset="0"/>
                </a:endParaRPr>
              </a:p>
              <a:p>
                <a:pPr indent="0">
                  <a:buFont typeface="Arial" panose="020B0604020202020204" pitchFamily="34" charse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e>
                          <m:sub>
                            <m:r>
                              <a:rPr lang="en-US" altLang="zh-CN" sz="1600" i="1">
                                <a:latin typeface="Cambria Math" panose="02040503050406030204" pitchFamily="18" charset="0"/>
                                <a:cs typeface="Cambria Math" panose="02040503050406030204" pitchFamily="18" charset="0"/>
                              </a:rPr>
                              <m:t>2</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sym typeface="+mn-ea"/>
                  </a:rPr>
                  <a:t> critic_1,  critic_2  </a:t>
                </a:r>
                <a:r>
                  <a:rPr lang="en-US" altLang="zh-CN" sz="1600">
                    <a:latin typeface="Cambria Math" panose="02040503050406030204" pitchFamily="18" charset="0"/>
                    <a:cs typeface="Cambria Math" panose="02040503050406030204" pitchFamily="18" charset="0"/>
                    <a:sym typeface="+mn-ea"/>
                  </a:rPr>
                  <a:t>-&gt; </a:t>
                </a:r>
                <a:r>
                  <a:rPr lang="zh-CN" altLang="en-US" sz="1600">
                    <a:latin typeface="Cambria Math" panose="02040503050406030204" pitchFamily="18" charset="0"/>
                    <a:cs typeface="Cambria Math" panose="02040503050406030204" pitchFamily="18" charset="0"/>
                    <a:sym typeface="+mn-ea"/>
                  </a:rPr>
                  <a:t>用于评估特定状态下采取的动作的期望奖励</a:t>
                </a:r>
                <a:endParaRPr lang="en-US" altLang="zh-CN" sz="1600" i="1">
                  <a:latin typeface="Cambria Math" panose="02040503050406030204" pitchFamily="18" charset="0"/>
                  <a:cs typeface="Cambria Math" panose="02040503050406030204" pitchFamily="18" charset="0"/>
                </a:endParaRPr>
              </a:p>
              <a:p>
                <a:pPr indent="0">
                  <a:buFont typeface="Arial" panose="020B0604020202020204" pitchFamily="34" charse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𝑄</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𝜃</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2</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rPr>
                  <a:t> , target_critic_1, target_critic_2 -&gt;</a:t>
                </a:r>
                <a:r>
                  <a:rPr lang="zh-CN" altLang="en-US" sz="1600">
                    <a:latin typeface="Cambria Math" panose="02040503050406030204" pitchFamily="18" charset="0"/>
                    <a:cs typeface="Cambria Math" panose="02040503050406030204" pitchFamily="18" charset="0"/>
                  </a:rPr>
                  <a:t>用于延迟更新及减小过高估计效果</a:t>
                </a:r>
                <a:endParaRPr lang="en-US" altLang="zh-CN" sz="1600" i="1">
                  <a:latin typeface="Cambria Math" panose="02040503050406030204" pitchFamily="18" charset="0"/>
                  <a:cs typeface="Cambria Math" panose="02040503050406030204" pitchFamily="18" charset="0"/>
                </a:endParaRPr>
              </a:p>
              <a:p>
                <a:pPr indent="0">
                  <a:buNone/>
                </a:pPr>
                <a:r>
                  <a:rPr lang="en-US" altLang="zh-CN" sz="1600">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𝜋</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𝜙</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𝜋</m:t>
                        </m:r>
                      </m:e>
                      <m:sub>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𝜙</m:t>
                            </m:r>
                            <m:r>
                              <a:rPr lang="en-US" altLang="zh-CN" sz="1600" i="1">
                                <a:latin typeface="Cambria Math" panose="02040503050406030204" pitchFamily="18" charset="0"/>
                                <a:cs typeface="Cambria Math" panose="02040503050406030204" pitchFamily="18" charset="0"/>
                              </a:rPr>
                              <m:t>’</m:t>
                            </m:r>
                          </m:e>
                          <m:sub>
                            <m:r>
                              <a:rPr lang="en-US" altLang="zh-CN" sz="1600" i="1">
                                <a:latin typeface="Cambria Math" panose="02040503050406030204" pitchFamily="18" charset="0"/>
                                <a:cs typeface="Cambria Math" panose="02040503050406030204" pitchFamily="18" charset="0"/>
                              </a:rPr>
                              <m:t>1</m:t>
                            </m:r>
                          </m:sub>
                        </m:sSub>
                      </m:sub>
                    </m:sSub>
                    <m:r>
                      <a:rPr lang="en-US" altLang="zh-CN" sz="1600" i="1">
                        <a:latin typeface="Cambria Math" panose="02040503050406030204" pitchFamily="18" charset="0"/>
                        <a:cs typeface="Cambria Math" panose="02040503050406030204" pitchFamily="18" charset="0"/>
                      </a:rPr>
                      <m:t>:</m:t>
                    </m:r>
                  </m:oMath>
                </a14:m>
                <a:r>
                  <a:rPr lang="en-US" altLang="zh-CN" sz="1600" i="1">
                    <a:latin typeface="Cambria Math" panose="02040503050406030204" pitchFamily="18" charset="0"/>
                    <a:cs typeface="Cambria Math" panose="02040503050406030204" pitchFamily="18" charset="0"/>
                  </a:rPr>
                  <a:t> actor_1, actor_2 -&gt; </a:t>
                </a:r>
                <a:r>
                  <a:rPr lang="zh-CN" altLang="en-US" sz="1600">
                    <a:latin typeface="Cambria Math" panose="02040503050406030204" pitchFamily="18" charset="0"/>
                    <a:cs typeface="Cambria Math" panose="02040503050406030204" pitchFamily="18" charset="0"/>
                  </a:rPr>
                  <a:t>用于在给定状态下输出最佳动作</a:t>
                </a:r>
                <a:endParaRPr lang="en-US" altLang="zh-CN" sz="1600" i="1">
                  <a:latin typeface="Cambria Math" panose="02040503050406030204" pitchFamily="18" charset="0"/>
                  <a:cs typeface="Cambria Math" panose="02040503050406030204" pitchFamily="18" charset="0"/>
                </a:endParaRPr>
              </a:p>
              <a:p>
                <a:pPr indent="0">
                  <a:buNone/>
                </a:pPr>
                <a:r>
                  <a:rPr lang="en-US" altLang="zh-CN" sz="1600" i="1">
                    <a:latin typeface="Cambria Math" panose="02040503050406030204" pitchFamily="18" charset="0"/>
                    <a:cs typeface="Cambria Math" panose="02040503050406030204" pitchFamily="18" charset="0"/>
                  </a:rPr>
                  <a:t>      </a:t>
                </a:r>
                <a14:m>
                  <m:oMath xmlns:m="http://schemas.openxmlformats.org/officeDocument/2006/math">
                    <m:r>
                      <a:rPr lang="en-US" altLang="zh-CN" sz="1600" i="1">
                        <a:latin typeface="Cambria Math" panose="02040503050406030204" pitchFamily="18" charset="0"/>
                        <a:cs typeface="Cambria Math" panose="02040503050406030204" pitchFamily="18" charset="0"/>
                      </a:rPr>
                      <m:t>𝐵</m:t>
                    </m:r>
                  </m:oMath>
                </a14:m>
                <a:r>
                  <a:rPr lang="en-US" altLang="zh-CN" sz="1600"/>
                  <a:t>:</a:t>
                </a:r>
                <a:r>
                  <a:rPr lang="zh-CN" altLang="en-US" sz="1600"/>
                  <a:t>经验回放区，存储过往训练</a:t>
                </a:r>
                <a:r>
                  <a:rPr lang="en-US" altLang="zh-CN" sz="1600" i="1"/>
                  <a:t>actor</a:t>
                </a:r>
                <a:r>
                  <a:rPr lang="zh-CN" altLang="en-US" sz="1600"/>
                  <a:t>所得经验</a:t>
                </a:r>
                <a:endParaRPr lang="en-US" altLang="zh-CN" sz="1600"/>
              </a:p>
              <a:p>
                <a:pPr indent="457200">
                  <a:buFont typeface="Arial" panose="020B0604020202020204" pitchFamily="34" charset="0"/>
                  <a:buNone/>
                </a:pPr>
                <a:endParaRPr lang="en-US" altLang="zh-CN" sz="1600"/>
              </a:p>
              <a:p>
                <a:pPr marL="285750" lvl="0" indent="-285750">
                  <a:buFont typeface="Arial" panose="020B0604020202020204" pitchFamily="34" charset="0"/>
                  <a:buChar char="•"/>
                </a:pPr>
                <a:r>
                  <a:rPr lang="zh-CN" altLang="en-US" sz="1600" b="1">
                    <a:solidFill>
                      <a:schemeClr val="tx1"/>
                    </a:solidFill>
                    <a:highlight>
                      <a:srgbClr val="FFFF00"/>
                    </a:highlight>
                  </a:rPr>
                  <a:t>训练过程</a:t>
                </a:r>
                <a:endParaRPr lang="zh-CN" altLang="en-US" sz="1600" b="1">
                  <a:solidFill>
                    <a:schemeClr val="tx1"/>
                  </a:solidFill>
                  <a:highlight>
                    <a:srgbClr val="FFFF00"/>
                  </a:highlight>
                </a:endParaRPr>
              </a:p>
              <a:p>
                <a:pPr indent="457200">
                  <a:buFont typeface="Arial" panose="020B0604020202020204" pitchFamily="34" charset="0"/>
                  <a:buNone/>
                </a:pPr>
                <a:r>
                  <a:rPr lang="en-US" altLang="zh-CN" sz="1600">
                    <a:sym typeface="+mn-ea"/>
                  </a:rPr>
                  <a:t>4. 目标值 y 的计算按照贝尔曼方程的形式并取</a:t>
                </a:r>
                <a:r>
                  <a:rPr lang="en-US" altLang="zh-CN" sz="1600" b="1">
                    <a:sym typeface="+mn-ea"/>
                  </a:rPr>
                  <a:t>两个 critic </a:t>
                </a:r>
                <a:r>
                  <a:rPr lang="en-US" altLang="zh-CN" sz="1600">
                    <a:sym typeface="+mn-ea"/>
                  </a:rPr>
                  <a:t>输出的最小值作为预测，</a:t>
                </a:r>
                <a:endParaRPr lang="en-US" altLang="zh-CN" sz="1600">
                  <a:sym typeface="+mn-ea"/>
                </a:endParaRPr>
              </a:p>
              <a:p>
                <a:pPr indent="457200">
                  <a:buFont typeface="Arial" panose="020B0604020202020204" pitchFamily="34" charset="0"/>
                  <a:buNone/>
                </a:pPr>
                <a:endParaRPr lang="en-US" altLang="zh-CN" sz="1600"/>
              </a:p>
              <a:p>
                <a:pPr indent="457200">
                  <a:buFont typeface="Arial" panose="020B0604020202020204" pitchFamily="34" charset="0"/>
                  <a:buNone/>
                </a:pPr>
                <a:r>
                  <a:rPr lang="en-US" altLang="zh-CN" sz="1600">
                    <a:sym typeface="+mn-ea"/>
                  </a:rPr>
                  <a:t>5. 计算 </a:t>
                </a:r>
                <a:r>
                  <a:rPr lang="en-US" altLang="zh-CN" sz="1600" b="1">
                    <a:sym typeface="+mn-ea"/>
                  </a:rPr>
                  <a:t>loss</a:t>
                </a:r>
                <a:r>
                  <a:rPr lang="en-US" altLang="zh-CN" sz="1600">
                    <a:sym typeface="+mn-ea"/>
                  </a:rPr>
                  <a:t> 的平均值，两个 critic 的神经网络参数都将朝着使loss 下降的方向更新以减小动作价值函数的预估与真实目标值的差距。</a:t>
                </a:r>
                <a:endParaRPr lang="en-US" altLang="zh-CN" sz="1600">
                  <a:sym typeface="+mn-ea"/>
                </a:endParaRPr>
              </a:p>
              <a:p>
                <a:pPr marL="285750" indent="-285750">
                  <a:buFont typeface="Arial" panose="020B0604020202020204" pitchFamily="34" charset="0"/>
                  <a:buChar char="•"/>
                </a:pPr>
                <a:endParaRPr lang="en-US" altLang="zh-CN" sz="1600">
                  <a:sym typeface="+mn-ea"/>
                </a:endParaRPr>
              </a:p>
              <a:p>
                <a:pPr indent="457200">
                  <a:buFont typeface="Arial" panose="020B0604020202020204" pitchFamily="34" charset="0"/>
                  <a:buNone/>
                </a:pPr>
                <a:r>
                  <a:rPr lang="en-US" altLang="zh-CN" sz="1600">
                    <a:sym typeface="+mn-ea"/>
                  </a:rPr>
                  <a:t>6. 采取了 TD3 中</a:t>
                </a:r>
                <a:r>
                  <a:rPr lang="en-US" altLang="zh-CN" sz="1600" b="1">
                    <a:sym typeface="+mn-ea"/>
                  </a:rPr>
                  <a:t>延迟更新</a:t>
                </a:r>
                <a:r>
                  <a:rPr lang="en-US" altLang="zh-CN" sz="1600">
                    <a:sym typeface="+mn-ea"/>
                  </a:rPr>
                  <a:t>的方式，在每 d 次训练 critic 神经网络后才进行网络参数的更新，actor 将朝着选择最大化critic 预估值的动作的方向更新，而目标网络将根据相应新旧网络按照一定比例更新。</a:t>
                </a:r>
                <a:endParaRPr lang="en-US" altLang="zh-CN" sz="1600"/>
              </a:p>
              <a:p>
                <a:pPr marL="285750" indent="-285750">
                  <a:buFont typeface="Arial" panose="020B0604020202020204" pitchFamily="34" charset="0"/>
                  <a:buChar char="•"/>
                </a:pPr>
                <a:endParaRPr lang="en-US" altLang="zh-CN" sz="1600"/>
              </a:p>
            </p:txBody>
          </p:sp>
        </mc:Choice>
        <mc:Fallback>
          <p:sp>
            <p:nvSpPr>
              <p:cNvPr id="5" name="文本框 4"/>
              <p:cNvSpPr txBox="1">
                <a:spLocks noRot="1" noChangeAspect="1" noMove="1" noResize="1" noEditPoints="1" noAdjustHandles="1" noChangeArrowheads="1" noChangeShapeType="1" noTextEdit="1"/>
              </p:cNvSpPr>
              <p:nvPr/>
            </p:nvSpPr>
            <p:spPr>
              <a:xfrm>
                <a:off x="605155" y="776605"/>
                <a:ext cx="5206365" cy="555053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64516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Variation</a:t>
            </a:r>
            <a:endPar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3" name="图片 2"/>
          <p:cNvPicPr>
            <a:picLocks noChangeAspect="1"/>
          </p:cNvPicPr>
          <p:nvPr/>
        </p:nvPicPr>
        <p:blipFill>
          <a:blip r:embed="rId3"/>
          <a:stretch>
            <a:fillRect/>
          </a:stretch>
        </p:blipFill>
        <p:spPr>
          <a:xfrm>
            <a:off x="371475" y="1270635"/>
            <a:ext cx="4707255" cy="4770120"/>
          </a:xfrm>
          <a:prstGeom prst="rect">
            <a:avLst/>
          </a:prstGeom>
        </p:spPr>
      </p:pic>
      <p:sp>
        <p:nvSpPr>
          <p:cNvPr id="4" name="文本框 3"/>
          <p:cNvSpPr txBox="1"/>
          <p:nvPr/>
        </p:nvSpPr>
        <p:spPr>
          <a:xfrm>
            <a:off x="5630545" y="1270635"/>
            <a:ext cx="5001260" cy="3138170"/>
          </a:xfrm>
          <a:prstGeom prst="rect">
            <a:avLst/>
          </a:prstGeom>
          <a:noFill/>
        </p:spPr>
        <p:txBody>
          <a:bodyPr wrap="square" rtlCol="0">
            <a:spAutoFit/>
          </a:bodyPr>
          <a:p>
            <a:pPr marL="285750" indent="-285750">
              <a:buFont typeface="Arial" panose="020B0604020202020204" pitchFamily="34" charset="0"/>
              <a:buChar char="•"/>
            </a:pPr>
            <a:r>
              <a:rPr lang="en-US" altLang="zh-CN" b="1"/>
              <a:t>遗传算法</a:t>
            </a:r>
            <a:r>
              <a:rPr lang="en-US" altLang="zh-CN"/>
              <a:t>：通过随机算法选择两个actor，将其神经网络参数进行杂交（crossover），从而产生新的子代。</a:t>
            </a:r>
            <a:endParaRPr lang="en-US" altLang="zh-CN"/>
          </a:p>
          <a:p>
            <a:endParaRPr lang="en-US" altLang="zh-CN"/>
          </a:p>
          <a:p>
            <a:pPr marL="285750" indent="-285750">
              <a:buFont typeface="Arial" panose="020B0604020202020204" pitchFamily="34" charset="0"/>
              <a:buChar char="•"/>
            </a:pPr>
            <a:r>
              <a:rPr lang="en-US" altLang="zh-CN" b="1"/>
              <a:t>梯度下降</a:t>
            </a:r>
            <a:r>
              <a:rPr lang="en-US" altLang="zh-CN"/>
              <a:t>：通过随机算法选择一个actor，采用Adam梯度下降法更新actor。</a:t>
            </a:r>
            <a:endParaRPr lang="en-US" altLang="zh-CN"/>
          </a:p>
          <a:p>
            <a:endParaRPr lang="en-US" altLang="zh-CN"/>
          </a:p>
          <a:p>
            <a:pPr marL="285750" indent="-285750">
              <a:buFont typeface="Arial" panose="020B0604020202020204" pitchFamily="34" charset="0"/>
              <a:buChar char="•"/>
            </a:pPr>
            <a:r>
              <a:rPr lang="en-US" altLang="zh-CN"/>
              <a:t>遗传变异使actor有机会遍布整个搜索空间，从而避免actor的适应度陷入局部最优的情况。而梯度下降法在性能较优的actor周围寻找性能更优的解，有效提升寻找最优解的速度。</a:t>
            </a:r>
            <a:endParaRPr lang="en-US" altLang="zh-CN"/>
          </a:p>
        </p:txBody>
      </p:sp>
      <p:sp>
        <p:nvSpPr>
          <p:cNvPr id="6" name="文本框 5"/>
          <p:cNvSpPr txBox="1"/>
          <p:nvPr/>
        </p:nvSpPr>
        <p:spPr>
          <a:xfrm>
            <a:off x="1127760" y="6196330"/>
            <a:ext cx="3466465"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5</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10521950" y="255270"/>
            <a:ext cx="1463675" cy="822325"/>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noAutofit/>
          </a:bodyPr>
          <a:lstStyle/>
          <a:p>
            <a:pPr algn="r"/>
            <a:r>
              <a:rPr lang="zh-CN" altLang="en-US" sz="4000" b="1" spc="600" dirty="0">
                <a:solidFill>
                  <a:srgbClr val="8B7567"/>
                </a:solidFill>
                <a:latin typeface="Open Sans" panose="020B0606030504020204" pitchFamily="34" charset="0"/>
                <a:ea typeface="宋体" panose="02010600030101010101" pitchFamily="2" charset="-122"/>
                <a:cs typeface="Open Sans" panose="020B0606030504020204" pitchFamily="34" charset="0"/>
              </a:rPr>
              <a:t>目录</a:t>
            </a:r>
            <a:endParaRPr lang="zh-CN" altLang="en-US" sz="4000" b="1" spc="600" dirty="0">
              <a:solidFill>
                <a:srgbClr val="8B7567"/>
              </a:solidFill>
              <a:latin typeface="Open Sans" panose="020B0606030504020204" pitchFamily="34" charset="0"/>
              <a:ea typeface="宋体" panose="02010600030101010101" pitchFamily="2" charset="-122"/>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19584"/>
            <a:ext cx="2831937" cy="520356"/>
          </a:xfrm>
          <a:prstGeom prst="rect">
            <a:avLst/>
          </a:prstGeom>
        </p:spPr>
      </p:pic>
      <p:sp>
        <p:nvSpPr>
          <p:cNvPr id="4" name="文本框 3"/>
          <p:cNvSpPr txBox="1"/>
          <p:nvPr/>
        </p:nvSpPr>
        <p:spPr>
          <a:xfrm>
            <a:off x="3691890" y="1242695"/>
            <a:ext cx="7783195" cy="521970"/>
          </a:xfrm>
          <a:prstGeom prst="rect">
            <a:avLst/>
          </a:prstGeom>
          <a:noFill/>
        </p:spPr>
        <p:txBody>
          <a:bodyPr wrap="square" rtlCol="0">
            <a:spAutoFit/>
          </a:bodyPr>
          <a:lstStyle/>
          <a:p>
            <a:pPr algn="l"/>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问题描述</a:t>
            </a:r>
            <a:endParaRPr lang="en-US" altLang="zh-CN" sz="2800" dirty="0">
              <a:solidFill>
                <a:srgbClr val="5F493F"/>
              </a:solidFill>
              <a:latin typeface="华文中宋" panose="02010600040101010101" charset="-122"/>
              <a:ea typeface="华文中宋" panose="02010600040101010101" charset="-122"/>
            </a:endParaRPr>
          </a:p>
        </p:txBody>
      </p:sp>
      <p:sp>
        <p:nvSpPr>
          <p:cNvPr id="16" name="文本框 15"/>
          <p:cNvSpPr txBox="1"/>
          <p:nvPr/>
        </p:nvSpPr>
        <p:spPr>
          <a:xfrm>
            <a:off x="6661785" y="3047365"/>
            <a:ext cx="5196840" cy="953135"/>
          </a:xfrm>
          <a:prstGeom prst="rect">
            <a:avLst/>
          </a:prstGeom>
          <a:noFill/>
        </p:spPr>
        <p:txBody>
          <a:bodyPr wrap="square" rtlCol="0">
            <a:spAutoFit/>
          </a:bodyPr>
          <a:lstStyle/>
          <a:p>
            <a:pPr algn="ctr"/>
            <a:r>
              <a:rPr lang="zh-CN" altLang="en-US" sz="2800" dirty="0">
                <a:solidFill>
                  <a:srgbClr val="5F493F"/>
                </a:solidFill>
                <a:latin typeface="华文中宋" panose="02010600040101010101" charset="-122"/>
                <a:ea typeface="华文中宋" panose="02010600040101010101" charset="-122"/>
              </a:rPr>
              <a:t>5. </a:t>
            </a:r>
            <a:r>
              <a:rPr lang="zh-CN" altLang="en-US" sz="2800" dirty="0">
                <a:solidFill>
                  <a:srgbClr val="5F493F"/>
                </a:solidFill>
                <a:latin typeface="华文中宋" panose="02010600040101010101" charset="-122"/>
                <a:ea typeface="华文中宋" panose="02010600040101010101" charset="-122"/>
                <a:sym typeface="+mn-ea"/>
              </a:rPr>
              <a:t>PGA-MAP-Elites</a:t>
            </a:r>
            <a:endParaRPr lang="zh-CN" altLang="en-US" sz="2800" dirty="0">
              <a:solidFill>
                <a:srgbClr val="5F493F"/>
              </a:solidFill>
              <a:latin typeface="华文中宋" panose="02010600040101010101" charset="-122"/>
              <a:ea typeface="华文中宋" panose="02010600040101010101" charset="-122"/>
              <a:sym typeface="+mn-ea"/>
            </a:endParaRPr>
          </a:p>
          <a:p>
            <a:pPr algn="ctr"/>
            <a:r>
              <a:rPr lang="zh-CN" altLang="en-US" sz="2800" dirty="0">
                <a:solidFill>
                  <a:srgbClr val="5F493F"/>
                </a:solidFill>
                <a:latin typeface="华文中宋" panose="02010600040101010101" charset="-122"/>
                <a:ea typeface="华文中宋" panose="02010600040101010101" charset="-122"/>
                <a:sym typeface="+mn-ea"/>
              </a:rPr>
              <a:t>概览</a:t>
            </a:r>
            <a:endParaRPr lang="zh-CN" altLang="en-US" sz="2800"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7780020" y="4342130"/>
            <a:ext cx="3924935" cy="598170"/>
          </a:xfrm>
          <a:prstGeom prst="rect">
            <a:avLst/>
          </a:prstGeom>
          <a:noFill/>
        </p:spPr>
        <p:txBody>
          <a:bodyPr wrap="square" rtlCol="0">
            <a:noAutofit/>
          </a:bodyPr>
          <a:lstStyle/>
          <a:p>
            <a:r>
              <a:rPr lang="zh-CN" altLang="en-US" sz="2800" dirty="0">
                <a:solidFill>
                  <a:srgbClr val="5F493F"/>
                </a:solidFill>
                <a:latin typeface="华文中宋" panose="02010600040101010101" charset="-122"/>
                <a:ea typeface="华文中宋" panose="02010600040101010101" charset="-122"/>
              </a:rPr>
              <a:t>6.</a:t>
            </a:r>
            <a:r>
              <a:rPr lang="zh-CN" altLang="en-US" sz="2800" dirty="0">
                <a:solidFill>
                  <a:srgbClr val="5F493F"/>
                </a:solidFill>
                <a:latin typeface="华文中宋" panose="02010600040101010101" charset="-122"/>
                <a:ea typeface="华文中宋" panose="02010600040101010101" charset="-122"/>
                <a:sym typeface="+mn-ea"/>
              </a:rPr>
              <a:t>实验环境及测试结果</a:t>
            </a:r>
            <a:endPar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a:p>
            <a:endPar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a:p>
            <a:endParaRPr lang="zh-CN" altLang="en-US" sz="2800" dirty="0">
              <a:solidFill>
                <a:srgbClr val="5F493F"/>
              </a:solidFill>
              <a:latin typeface="华文中宋" panose="02010600040101010101" charset="-122"/>
              <a:ea typeface="华文中宋" panose="02010600040101010101" charset="-122"/>
            </a:endParaRPr>
          </a:p>
        </p:txBody>
      </p:sp>
      <p:sp>
        <p:nvSpPr>
          <p:cNvPr id="2" name="文本框 1"/>
          <p:cNvSpPr txBox="1"/>
          <p:nvPr/>
        </p:nvSpPr>
        <p:spPr>
          <a:xfrm>
            <a:off x="6852920" y="5962650"/>
            <a:ext cx="2750820" cy="521970"/>
          </a:xfrm>
          <a:prstGeom prst="rect">
            <a:avLst/>
          </a:prstGeom>
          <a:noFill/>
        </p:spPr>
        <p:txBody>
          <a:bodyPr wrap="square" rtlCol="0">
            <a:spAutoFit/>
          </a:bodyPr>
          <a:lstStyle/>
          <a:p>
            <a:r>
              <a:rPr lang="en-US" altLang="zh-CN" sz="2800" dirty="0">
                <a:solidFill>
                  <a:srgbClr val="5F493F"/>
                </a:solidFill>
                <a:latin typeface="华文中宋" panose="02010600040101010101" charset="-122"/>
                <a:ea typeface="华文中宋" panose="02010600040101010101" charset="-122"/>
              </a:rPr>
              <a:t>8</a:t>
            </a:r>
            <a:r>
              <a:rPr lang="zh-CN" altLang="en-US" sz="2800" dirty="0">
                <a:solidFill>
                  <a:srgbClr val="5F493F"/>
                </a:solidFill>
                <a:latin typeface="华文中宋" panose="02010600040101010101" charset="-122"/>
                <a:ea typeface="华文中宋" panose="02010600040101010101" charset="-122"/>
              </a:rPr>
              <a:t>. 总结</a:t>
            </a:r>
            <a:endParaRPr lang="zh-CN" altLang="en-US" sz="2800" dirty="0">
              <a:solidFill>
                <a:srgbClr val="5F493F"/>
              </a:solidFill>
              <a:latin typeface="华文中宋" panose="02010600040101010101" charset="-122"/>
              <a:ea typeface="华文中宋" panose="02010600040101010101" charset="-122"/>
            </a:endParaRPr>
          </a:p>
        </p:txBody>
      </p:sp>
      <p:sp>
        <p:nvSpPr>
          <p:cNvPr id="3" name="文本框 2"/>
          <p:cNvSpPr txBox="1"/>
          <p:nvPr/>
        </p:nvSpPr>
        <p:spPr>
          <a:xfrm>
            <a:off x="7407910" y="5282565"/>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7. </a:t>
            </a:r>
            <a:r>
              <a:rPr lang="zh-CN" altLang="en-US" sz="2800" dirty="0">
                <a:solidFill>
                  <a:srgbClr val="5F493F"/>
                </a:solidFill>
                <a:latin typeface="华文中宋" panose="02010600040101010101" charset="-122"/>
                <a:ea typeface="华文中宋" panose="02010600040101010101" charset="-122"/>
              </a:rPr>
              <a:t>项目分工</a:t>
            </a:r>
            <a:endParaRPr lang="zh-CN" altLang="en-US" sz="2800" dirty="0">
              <a:solidFill>
                <a:srgbClr val="5F493F"/>
              </a:solidFill>
              <a:latin typeface="华文中宋" panose="02010600040101010101" charset="-122"/>
              <a:ea typeface="华文中宋" panose="02010600040101010101" charset="-122"/>
            </a:endParaRPr>
          </a:p>
        </p:txBody>
      </p:sp>
      <p:sp>
        <p:nvSpPr>
          <p:cNvPr id="5" name="文本框 4"/>
          <p:cNvSpPr txBox="1"/>
          <p:nvPr/>
        </p:nvSpPr>
        <p:spPr>
          <a:xfrm>
            <a:off x="2096135" y="791845"/>
            <a:ext cx="7783195" cy="521970"/>
          </a:xfrm>
          <a:prstGeom prst="rect">
            <a:avLst/>
          </a:prstGeom>
          <a:noFill/>
        </p:spPr>
        <p:txBody>
          <a:bodyPr wrap="square" rtlCol="0">
            <a:spAutoFit/>
          </a:bodyPr>
          <a:p>
            <a:pPr algn="l"/>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问题背景</a:t>
            </a:r>
            <a:endParaRPr lang="en-US" altLang="zh-CN" sz="2800" dirty="0">
              <a:solidFill>
                <a:srgbClr val="5F493F"/>
              </a:solidFill>
              <a:latin typeface="华文中宋" panose="02010600040101010101" charset="-122"/>
              <a:ea typeface="华文中宋" panose="02010600040101010101" charset="-122"/>
            </a:endParaRPr>
          </a:p>
        </p:txBody>
      </p:sp>
      <p:sp>
        <p:nvSpPr>
          <p:cNvPr id="8" name="文本框 7"/>
          <p:cNvSpPr txBox="1"/>
          <p:nvPr/>
        </p:nvSpPr>
        <p:spPr>
          <a:xfrm>
            <a:off x="6318885" y="2272665"/>
            <a:ext cx="7783195" cy="521970"/>
          </a:xfrm>
          <a:prstGeom prst="rect">
            <a:avLst/>
          </a:prstGeom>
          <a:noFill/>
        </p:spPr>
        <p:txBody>
          <a:bodyPr wrap="square" rtlCol="0">
            <a:spAutoFit/>
          </a:bodyPr>
          <a:p>
            <a:pPr algn="l"/>
            <a:r>
              <a:rPr lang="en-US" altLang="zh-CN" sz="2800" b="1" dirty="0">
                <a:solidFill>
                  <a:srgbClr val="5F493F"/>
                </a:solidFill>
                <a:latin typeface="华文中宋" panose="02010600040101010101" charset="-122"/>
                <a:ea typeface="华文中宋" panose="02010600040101010101" charset="-122"/>
              </a:rPr>
              <a:t>4</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项目目标</a:t>
            </a:r>
            <a:endParaRPr lang="en-US" altLang="zh-CN" sz="2800" dirty="0">
              <a:solidFill>
                <a:srgbClr val="5F493F"/>
              </a:solidFill>
              <a:latin typeface="华文中宋" panose="02010600040101010101" charset="-122"/>
              <a:ea typeface="华文中宋" panose="02010600040101010101" charset="-122"/>
            </a:endParaRPr>
          </a:p>
        </p:txBody>
      </p:sp>
      <p:sp>
        <p:nvSpPr>
          <p:cNvPr id="9" name="文本框 8"/>
          <p:cNvSpPr txBox="1"/>
          <p:nvPr/>
        </p:nvSpPr>
        <p:spPr>
          <a:xfrm>
            <a:off x="4936490" y="1764665"/>
            <a:ext cx="7783195" cy="521970"/>
          </a:xfrm>
          <a:prstGeom prst="rect">
            <a:avLst/>
          </a:prstGeom>
          <a:noFill/>
        </p:spPr>
        <p:txBody>
          <a:bodyPr wrap="square" rtlCol="0">
            <a:spAutoFit/>
          </a:bodyPr>
          <a:p>
            <a:pPr algn="l"/>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研究动机</a:t>
            </a:r>
            <a:endParaRPr lang="en-US" altLang="zh-CN"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stretch>
              <a:fillRect/>
            </a:stretch>
          </p:blipFill>
          <p:spPr>
            <a:xfrm>
              <a:off x="3216910" y="3749573"/>
              <a:ext cx="5758180" cy="1419860"/>
            </a:xfrm>
            <a:prstGeom prst="rect">
              <a:avLst/>
            </a:prstGeom>
          </p:spPr>
        </p:pic>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6</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
        <p:nvSpPr>
          <p:cNvPr id="2" name="文本框 1"/>
          <p:cNvSpPr txBox="1"/>
          <p:nvPr/>
        </p:nvSpPr>
        <p:spPr>
          <a:xfrm>
            <a:off x="4244975" y="3835400"/>
            <a:ext cx="3711575" cy="368300"/>
          </a:xfrm>
          <a:prstGeom prst="rect">
            <a:avLst/>
          </a:prstGeom>
          <a:noFill/>
        </p:spPr>
        <p:txBody>
          <a:bodyPr wrap="square" rtlCol="0">
            <a:spAutoFit/>
          </a:bodyPr>
          <a:lstStyle/>
          <a:p>
            <a:endParaRPr lang="zh-CN" altLang="en-US"/>
          </a:p>
        </p:txBody>
      </p:sp>
      <p:sp>
        <p:nvSpPr>
          <p:cNvPr id="6" name="矩形 5"/>
          <p:cNvSpPr/>
          <p:nvPr/>
        </p:nvSpPr>
        <p:spPr>
          <a:xfrm>
            <a:off x="3775710" y="3995184"/>
            <a:ext cx="4640580" cy="521970"/>
          </a:xfrm>
          <a:prstGeom prst="rect">
            <a:avLst/>
          </a:prstGeom>
        </p:spPr>
        <p:txBody>
          <a:bodyPr wrap="square">
            <a:spAutoFit/>
          </a:bodyPr>
          <a:lstStyle/>
          <a:p>
            <a:pPr algn="ctr"/>
            <a:r>
              <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实验环境及测试结果</a:t>
            </a:r>
            <a:endPar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实验环境</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lang="zh-CN" altLang="en-US" sz="3600" b="1"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QDgym</a:t>
            </a:r>
            <a:endPar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3" name="图片 2"/>
          <p:cNvPicPr>
            <a:picLocks noChangeAspect="1"/>
          </p:cNvPicPr>
          <p:nvPr/>
        </p:nvPicPr>
        <p:blipFill>
          <a:blip r:embed="rId3"/>
          <a:stretch>
            <a:fillRect/>
          </a:stretch>
        </p:blipFill>
        <p:spPr>
          <a:xfrm>
            <a:off x="371475" y="2088515"/>
            <a:ext cx="5232400" cy="1917700"/>
          </a:xfrm>
          <a:prstGeom prst="rect">
            <a:avLst/>
          </a:prstGeom>
        </p:spPr>
      </p:pic>
      <p:sp>
        <p:nvSpPr>
          <p:cNvPr id="4" name="文本框 3"/>
          <p:cNvSpPr txBox="1"/>
          <p:nvPr/>
        </p:nvSpPr>
        <p:spPr>
          <a:xfrm>
            <a:off x="6232525" y="865505"/>
            <a:ext cx="4372610" cy="1753235"/>
          </a:xfrm>
          <a:prstGeom prst="rect">
            <a:avLst/>
          </a:prstGeom>
          <a:noFill/>
        </p:spPr>
        <p:txBody>
          <a:bodyPr wrap="square" rtlCol="0">
            <a:spAutoFit/>
          </a:bodyPr>
          <a:lstStyle/>
          <a:p>
            <a:pPr indent="457200"/>
            <a:r>
              <a:rPr lang="zh-CN" altLang="en-US" b="1"/>
              <a:t>QDgym</a:t>
            </a:r>
            <a:r>
              <a:rPr lang="zh-CN" altLang="en-US"/>
              <a:t>基于OpenAI</a:t>
            </a:r>
            <a:r>
              <a:rPr lang="en-US" altLang="zh-CN"/>
              <a:t> </a:t>
            </a:r>
            <a:r>
              <a:rPr lang="zh-CN" altLang="en-US"/>
              <a:t>Gym，是质量多样性（QD）优化基准的框架。</a:t>
            </a:r>
            <a:endParaRPr lang="zh-CN" altLang="en-US"/>
          </a:p>
          <a:p>
            <a:pPr indent="457200"/>
            <a:endParaRPr lang="zh-CN" altLang="en-US"/>
          </a:p>
          <a:p>
            <a:pPr indent="457200"/>
            <a:r>
              <a:rPr lang="zh-CN" altLang="en-US"/>
              <a:t>测试环境设定为模拟一个机器人行走，目标是发现它可以行走的所有可能方式，同时最大限度地平衡速度和能量消耗。</a:t>
            </a:r>
            <a:endParaRPr lang="zh-CN" altLang="en-US"/>
          </a:p>
        </p:txBody>
      </p:sp>
      <p:sp>
        <p:nvSpPr>
          <p:cNvPr id="5" name="文本框 4"/>
          <p:cNvSpPr txBox="1"/>
          <p:nvPr/>
        </p:nvSpPr>
        <p:spPr>
          <a:xfrm>
            <a:off x="1361440" y="4140835"/>
            <a:ext cx="3466465"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a:t>
            </a:r>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rPr>
              <a:t>Fig. 4</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0" name="文本框 9"/>
          <p:cNvSpPr txBox="1"/>
          <p:nvPr>
            <p:custDataLst>
              <p:tags r:id="rId4"/>
            </p:custDataLst>
          </p:nvPr>
        </p:nvSpPr>
        <p:spPr>
          <a:xfrm>
            <a:off x="6288405" y="2802255"/>
            <a:ext cx="4316730" cy="3415030"/>
          </a:xfrm>
          <a:prstGeom prst="rect">
            <a:avLst/>
          </a:prstGeom>
          <a:noFill/>
        </p:spPr>
        <p:txBody>
          <a:bodyPr wrap="square" rtlCol="0">
            <a:spAutoFit/>
          </a:bodyPr>
          <a:p>
            <a:pPr indent="457200"/>
            <a:r>
              <a:rPr lang="en-US" altLang="zh-CN" b="1"/>
              <a:t>State</a:t>
            </a:r>
            <a:r>
              <a:rPr lang="en-US" altLang="zh-CN">
                <a:sym typeface="+mn-ea"/>
              </a:rPr>
              <a:t>: </a:t>
            </a:r>
            <a:r>
              <a:rPr lang="zh-CN" altLang="en-US"/>
              <a:t>机器人的</a:t>
            </a:r>
            <a:r>
              <a:rPr lang="zh-CN" altLang="en-US">
                <a:sym typeface="+mn-ea"/>
              </a:rPr>
              <a:t>重心、高度、速度、关节相关位置等</a:t>
            </a:r>
            <a:r>
              <a:rPr lang="zh-CN" altLang="en-US"/>
              <a:t>物理属性</a:t>
            </a:r>
            <a:endParaRPr lang="zh-CN" altLang="en-US"/>
          </a:p>
          <a:p>
            <a:pPr indent="457200"/>
            <a:r>
              <a:rPr lang="en-US" altLang="zh-CN" b="1"/>
              <a:t>Action</a:t>
            </a:r>
            <a:r>
              <a:rPr lang="en-US" altLang="zh-CN">
                <a:sym typeface="+mn-ea"/>
              </a:rPr>
              <a:t>: </a:t>
            </a:r>
            <a:r>
              <a:rPr lang="zh-CN" altLang="en-US"/>
              <a:t>施加到机器人关节以控制它的连续值扭矩</a:t>
            </a:r>
            <a:endParaRPr lang="zh-CN" altLang="en-US"/>
          </a:p>
          <a:p>
            <a:pPr indent="457200"/>
            <a:r>
              <a:rPr lang="zh-CN" altLang="en-US" b="1"/>
              <a:t>BD</a:t>
            </a:r>
            <a:r>
              <a:rPr lang="en-US" altLang="zh-CN">
                <a:sym typeface="+mn-ea"/>
              </a:rPr>
              <a:t>: </a:t>
            </a:r>
            <a:r>
              <a:rPr lang="zh-CN" altLang="en-US"/>
              <a:t>机器人的每只脚在一个行为中与地面接触的时间长度</a:t>
            </a:r>
            <a:endParaRPr lang="zh-CN" altLang="en-US"/>
          </a:p>
          <a:p>
            <a:pPr indent="457200"/>
            <a:r>
              <a:rPr lang="en-US" altLang="zh-CN" b="1"/>
              <a:t>Fitness</a:t>
            </a:r>
            <a:r>
              <a:rPr lang="en-US" altLang="zh-CN">
                <a:sym typeface="+mn-ea"/>
              </a:rPr>
              <a:t>: </a:t>
            </a:r>
            <a:r>
              <a:rPr lang="zh-CN" altLang="en-US">
                <a:sym typeface="+mn-ea"/>
              </a:rPr>
              <a:t>模拟寿命（1000 步）内累积的前进距离</a:t>
            </a:r>
            <a:endParaRPr lang="zh-CN" altLang="en-US">
              <a:sym typeface="+mn-ea"/>
            </a:endParaRPr>
          </a:p>
          <a:p>
            <a:pPr indent="457200"/>
            <a:r>
              <a:rPr lang="en-US" altLang="zh-CN" b="1"/>
              <a:t>Max Fitness: </a:t>
            </a:r>
            <a:r>
              <a:rPr lang="zh-CN" altLang="en-US"/>
              <a:t>存档中所有解决方案的最佳表现值</a:t>
            </a:r>
            <a:endParaRPr lang="zh-CN" altLang="en-US"/>
          </a:p>
          <a:p>
            <a:pPr indent="457200"/>
            <a:r>
              <a:rPr lang="en-US" altLang="zh-CN" b="1"/>
              <a:t>QDScore</a:t>
            </a:r>
            <a:r>
              <a:rPr lang="en-US" altLang="zh-CN"/>
              <a:t>: </a:t>
            </a:r>
            <a:r>
              <a:rPr lang="zh-CN" altLang="en-US"/>
              <a:t>存档中所有解决方案的适应度总和</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180496" y="17245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不同算法的实验结果对比</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6" name="图片 5"/>
          <p:cNvPicPr>
            <a:picLocks noChangeAspect="1"/>
          </p:cNvPicPr>
          <p:nvPr>
            <p:custDataLst>
              <p:tags r:id="rId3"/>
            </p:custDataLst>
          </p:nvPr>
        </p:nvPicPr>
        <p:blipFill>
          <a:blip r:embed="rId4"/>
          <a:stretch>
            <a:fillRect/>
          </a:stretch>
        </p:blipFill>
        <p:spPr>
          <a:xfrm>
            <a:off x="878205" y="1178560"/>
            <a:ext cx="7227570" cy="3980180"/>
          </a:xfrm>
          <a:prstGeom prst="rect">
            <a:avLst/>
          </a:prstGeom>
        </p:spPr>
      </p:pic>
      <p:sp>
        <p:nvSpPr>
          <p:cNvPr id="10" name="文本框 9"/>
          <p:cNvSpPr txBox="1"/>
          <p:nvPr>
            <p:custDataLst>
              <p:tags r:id="rId5"/>
            </p:custDataLst>
          </p:nvPr>
        </p:nvSpPr>
        <p:spPr>
          <a:xfrm>
            <a:off x="2758440" y="5519420"/>
            <a:ext cx="3466465"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a:t>
            </a:r>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rPr>
              <a:t>Fig.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2" name="文本框 11"/>
          <p:cNvSpPr txBox="1"/>
          <p:nvPr>
            <p:custDataLst>
              <p:tags r:id="rId6"/>
            </p:custDataLst>
          </p:nvPr>
        </p:nvSpPr>
        <p:spPr>
          <a:xfrm>
            <a:off x="8350250" y="1819275"/>
            <a:ext cx="3385820" cy="2584450"/>
          </a:xfrm>
          <a:prstGeom prst="rect">
            <a:avLst/>
          </a:prstGeom>
          <a:noFill/>
        </p:spPr>
        <p:txBody>
          <a:bodyPr wrap="square" rtlCol="0">
            <a:spAutoFit/>
          </a:bodyPr>
          <a:p>
            <a:pPr indent="457200"/>
            <a:r>
              <a:t>与其他算法相比，PGA-MAP-Elites 在所有测试环境中都取得了总体最好的表现</a:t>
            </a:r>
            <a:r>
              <a:rPr lang="zh-CN"/>
              <a:t>。</a:t>
            </a:r>
            <a:endParaRPr lang="zh-CN"/>
          </a:p>
          <a:p>
            <a:pPr indent="457200"/>
            <a:endParaRPr lang="zh-CN"/>
          </a:p>
          <a:p>
            <a:pPr indent="457200"/>
            <a:r>
              <a:rPr lang="zh-CN"/>
              <a:t>覆盖度指标表明PGA-MAP-Elites 保留了 MAP-Elites 的多样性搜索能力，且在</a:t>
            </a:r>
            <a:r>
              <a:rPr lang="en-US" altLang="zh-CN"/>
              <a:t>QDScore</a:t>
            </a:r>
            <a:r>
              <a:rPr lang="zh-CN" altLang="en-US"/>
              <a:t>指标上表现优于解决方案的总体适应度不高的MAP-Elites算法。</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历史复现版本对比</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graphicFrame>
        <p:nvGraphicFramePr>
          <p:cNvPr id="3" name="图表 2"/>
          <p:cNvGraphicFramePr/>
          <p:nvPr>
            <p:custDataLst>
              <p:tags r:id="rId5"/>
            </p:custDataLst>
          </p:nvPr>
        </p:nvGraphicFramePr>
        <p:xfrm>
          <a:off x="991136" y="1364583"/>
          <a:ext cx="4543055" cy="320549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 name="图表 3"/>
          <p:cNvGraphicFramePr/>
          <p:nvPr>
            <p:custDataLst>
              <p:tags r:id="rId6"/>
            </p:custDataLst>
          </p:nvPr>
        </p:nvGraphicFramePr>
        <p:xfrm>
          <a:off x="6180083" y="1364583"/>
          <a:ext cx="4655020" cy="3205498"/>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custDataLst>
              <p:tags r:id="rId7"/>
            </p:custDataLst>
          </p:nvPr>
        </p:nvSpPr>
        <p:spPr>
          <a:xfrm>
            <a:off x="1492885" y="4819650"/>
            <a:ext cx="9399905" cy="1198880"/>
          </a:xfrm>
          <a:prstGeom prst="rect">
            <a:avLst/>
          </a:prstGeom>
          <a:noFill/>
        </p:spPr>
        <p:txBody>
          <a:bodyPr wrap="square">
            <a:spAutoFit/>
          </a:bodyPr>
          <a:p>
            <a:pPr indent="457200"/>
            <a:r>
              <a:rPr b="0" i="0" dirty="0"/>
              <a:t>在多轮的修改中，我们选择了三个复现版本进行对比。version1 是</a:t>
            </a:r>
            <a:r>
              <a:rPr lang="zh-CN" b="0" i="0" dirty="0"/>
              <a:t>初始复现</a:t>
            </a:r>
            <a:r>
              <a:rPr b="0" i="0" dirty="0"/>
              <a:t>版本，version3 是我们的最终版本。版本的迭代中我们优化了梯度下降的具体实现和神经网络的架构，同时修复了</a:t>
            </a:r>
            <a:r>
              <a:rPr lang="zh-CN" b="0" i="0" dirty="0"/>
              <a:t>一些</a:t>
            </a:r>
            <a:r>
              <a:rPr b="0" i="0" dirty="0"/>
              <a:t>bug。</a:t>
            </a:r>
            <a:r>
              <a:rPr lang="zh-CN" altLang="en-US" b="0" i="0" dirty="0">
                <a:effectLst/>
                <a:latin typeface="Times New Roman" panose="02020603050405020304" pitchFamily="18" charset="0"/>
              </a:rPr>
              <a:t>由图可得，随着迭代的</a:t>
            </a:r>
            <a:r>
              <a:rPr lang="en-US" altLang="zh-CN" b="0" i="0" dirty="0">
                <a:effectLst/>
                <a:latin typeface="Times New Roman" panose="02020603050405020304" pitchFamily="18" charset="0"/>
              </a:rPr>
              <a:t>actor </a:t>
            </a:r>
            <a:r>
              <a:rPr lang="zh-CN" altLang="en-US" b="0" i="0" dirty="0">
                <a:effectLst/>
                <a:latin typeface="Times New Roman" panose="02020603050405020304" pitchFamily="18" charset="0"/>
              </a:rPr>
              <a:t>数量增加，</a:t>
            </a:r>
            <a:r>
              <a:rPr lang="en-US" altLang="zh-CN" b="0" i="0" dirty="0">
                <a:effectLst/>
                <a:latin typeface="Times New Roman" panose="02020603050405020304" pitchFamily="18" charset="0"/>
              </a:rPr>
              <a:t>version1</a:t>
            </a:r>
            <a:r>
              <a:rPr lang="zh-CN" altLang="en-US" b="0" i="0" dirty="0">
                <a:effectLst/>
                <a:latin typeface="Times New Roman" panose="02020603050405020304" pitchFamily="18" charset="0"/>
              </a:rPr>
              <a:t>和</a:t>
            </a:r>
            <a:r>
              <a:rPr lang="en-US" altLang="zh-CN" b="0" i="0" dirty="0">
                <a:effectLst/>
                <a:latin typeface="Times New Roman" panose="02020603050405020304" pitchFamily="18" charset="0"/>
              </a:rPr>
              <a:t>version3</a:t>
            </a:r>
            <a:r>
              <a:rPr lang="zh-CN" altLang="en-US" b="0" i="0" dirty="0">
                <a:effectLst/>
                <a:latin typeface="Times New Roman" panose="02020603050405020304" pitchFamily="18" charset="0"/>
              </a:rPr>
              <a:t>的差距愈加显著。</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实验结果对比</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93" y="1235382"/>
            <a:ext cx="9579128" cy="187672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93" y="3509400"/>
            <a:ext cx="9493255" cy="1876727"/>
          </a:xfrm>
          <a:prstGeom prst="rect">
            <a:avLst/>
          </a:prstGeom>
        </p:spPr>
      </p:pic>
      <p:sp>
        <p:nvSpPr>
          <p:cNvPr id="11" name="文本框 10"/>
          <p:cNvSpPr txBox="1"/>
          <p:nvPr/>
        </p:nvSpPr>
        <p:spPr>
          <a:xfrm>
            <a:off x="3135762" y="3118760"/>
            <a:ext cx="6094948" cy="369332"/>
          </a:xfrm>
          <a:prstGeom prst="rect">
            <a:avLst/>
          </a:prstGeom>
          <a:noFill/>
        </p:spPr>
        <p:txBody>
          <a:bodyPr wrap="square">
            <a:spAutoFit/>
          </a:bodyPr>
          <a:lstStyle/>
          <a:p>
            <a:r>
              <a:rPr lang="zh-CN" altLang="en-US" dirty="0"/>
              <a:t>QDHopper中源码与复现代码的表现（多次取均值）</a:t>
            </a:r>
            <a:endParaRPr lang="zh-CN" altLang="en-US" dirty="0"/>
          </a:p>
        </p:txBody>
      </p:sp>
      <p:sp>
        <p:nvSpPr>
          <p:cNvPr id="13" name="文本框 12"/>
          <p:cNvSpPr txBox="1"/>
          <p:nvPr/>
        </p:nvSpPr>
        <p:spPr>
          <a:xfrm>
            <a:off x="3337561" y="5437952"/>
            <a:ext cx="6094948" cy="369332"/>
          </a:xfrm>
          <a:prstGeom prst="rect">
            <a:avLst/>
          </a:prstGeom>
          <a:noFill/>
        </p:spPr>
        <p:txBody>
          <a:bodyPr wrap="square">
            <a:spAutoFit/>
          </a:bodyPr>
          <a:lstStyle/>
          <a:p>
            <a:r>
              <a:rPr lang="zh-CN" altLang="en-US" dirty="0"/>
              <a:t>QDWalker中源码与复现代码的表现（多次取均值）</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项目分工</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7</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graphicFrame>
        <p:nvGraphicFramePr>
          <p:cNvPr id="2" name="表格 1"/>
          <p:cNvGraphicFramePr/>
          <p:nvPr>
            <p:custDataLst>
              <p:tags r:id="rId4"/>
            </p:custDataLst>
          </p:nvPr>
        </p:nvGraphicFramePr>
        <p:xfrm>
          <a:off x="1828687" y="2180606"/>
          <a:ext cx="8534400" cy="2367280"/>
        </p:xfrm>
        <a:graphic>
          <a:graphicData uri="http://schemas.openxmlformats.org/drawingml/2006/table">
            <a:tbl>
              <a:tblPr firstRow="1" bandRow="1">
                <a:tableStyleId>{5C22544A-7EE6-4342-B048-85BDC9FD1C3A}</a:tableStyleId>
              </a:tblPr>
              <a:tblGrid>
                <a:gridCol w="2991372"/>
                <a:gridCol w="5543028"/>
              </a:tblGrid>
              <a:tr h="381000">
                <a:tc>
                  <a:txBody>
                    <a:bodyPr/>
                    <a:lstStyle/>
                    <a:p>
                      <a:pPr>
                        <a:buNone/>
                      </a:pPr>
                      <a:r>
                        <a:rPr lang="zh-CN" altLang="en-US"/>
                        <a:t>姓名</a:t>
                      </a:r>
                      <a:endParaRPr lang="zh-CN" altLang="en-US"/>
                    </a:p>
                  </a:txBody>
                  <a:tcPr/>
                </a:tc>
                <a:tc>
                  <a:txBody>
                    <a:bodyPr/>
                    <a:lstStyle/>
                    <a:p>
                      <a:pPr>
                        <a:buNone/>
                      </a:pPr>
                      <a:r>
                        <a:rPr lang="zh-CN" altLang="en-US"/>
                        <a:t>工作内容</a:t>
                      </a:r>
                      <a:endParaRPr lang="zh-CN" altLang="en-US"/>
                    </a:p>
                  </a:txBody>
                  <a:tcPr/>
                </a:tc>
              </a:tr>
              <a:tr h="706120">
                <a:tc>
                  <a:txBody>
                    <a:bodyPr/>
                    <a:lstStyle/>
                    <a:p>
                      <a:pPr>
                        <a:buNone/>
                      </a:pPr>
                      <a:r>
                        <a:rPr lang="zh-CN" altLang="en-US"/>
                        <a:t>曾宪清</a:t>
                      </a:r>
                      <a:endParaRPr lang="zh-CN" altLang="en-US"/>
                    </a:p>
                  </a:txBody>
                  <a:tcPr/>
                </a:tc>
                <a:tc>
                  <a:txBody>
                    <a:bodyPr/>
                    <a:lstStyle/>
                    <a:p>
                      <a:pPr>
                        <a:buNone/>
                      </a:pPr>
                      <a:r>
                        <a:t>学习并复现 DQN 算法，复现 PGA-MAP-Elites 算法中 TD3 算法部分，改善复现版本。</a:t>
                      </a:r>
                    </a:p>
                  </a:txBody>
                  <a:tcPr/>
                </a:tc>
              </a:tr>
              <a:tr h="381000">
                <a:tc>
                  <a:txBody>
                    <a:bodyPr/>
                    <a:lstStyle/>
                    <a:p>
                      <a:pPr>
                        <a:buNone/>
                      </a:pPr>
                      <a:r>
                        <a:rPr lang="zh-CN" altLang="en-US"/>
                        <a:t>杨可芸</a:t>
                      </a:r>
                      <a:endParaRPr lang="zh-CN" altLang="en-US"/>
                    </a:p>
                  </a:txBody>
                  <a:tcPr/>
                </a:tc>
                <a:tc>
                  <a:txBody>
                    <a:bodyPr/>
                    <a:lstStyle/>
                    <a:p>
                      <a:pPr>
                        <a:buNone/>
                      </a:pPr>
                      <a:r>
                        <a:rPr dirty="0"/>
                        <a:t>复现 PGA-MAP-Elites 算法中 MAP-Elites 算法部分，改善复现版本。</a:t>
                      </a:r>
                      <a:endParaRPr dirty="0"/>
                    </a:p>
                  </a:txBody>
                  <a:tcPr/>
                </a:tc>
              </a:tr>
              <a:tr h="381000">
                <a:tc>
                  <a:txBody>
                    <a:bodyPr/>
                    <a:lstStyle/>
                    <a:p>
                      <a:pPr>
                        <a:buNone/>
                      </a:pPr>
                      <a:r>
                        <a:rPr lang="zh-CN" altLang="en-US"/>
                        <a:t>陈驿来</a:t>
                      </a:r>
                      <a:endParaRPr lang="zh-CN" altLang="en-US"/>
                    </a:p>
                  </a:txBody>
                  <a:tcPr/>
                </a:tc>
                <a:tc>
                  <a:txBody>
                    <a:bodyPr/>
                    <a:lstStyle/>
                    <a:p>
                      <a:pPr>
                        <a:buNone/>
                      </a:pPr>
                      <a:r>
                        <a:rPr dirty="0"/>
                        <a:t>配置运行的服务器环境，对复现版本测试并记录结果。</a:t>
                      </a:r>
                      <a:endParaRPr dirty="0"/>
                    </a:p>
                  </a:txBody>
                  <a:tcPr/>
                </a:tc>
              </a:tr>
            </a:tbl>
          </a:graphicData>
        </a:graphic>
      </p:graphicFrame>
      <p:sp>
        <p:nvSpPr>
          <p:cNvPr id="3" name="文本框 2"/>
          <p:cNvSpPr txBox="1"/>
          <p:nvPr/>
        </p:nvSpPr>
        <p:spPr>
          <a:xfrm>
            <a:off x="758825" y="641350"/>
            <a:ext cx="140208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项目分工</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总结</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8</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a:t>
            </a:r>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初期</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1-7</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周）</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855678" y="1223319"/>
            <a:ext cx="9627079" cy="47999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        初期阶段，我们首先了解质量多样性算法的思想，阅读文献 “</a:t>
            </a:r>
            <a:r>
              <a:rPr lang="en-US" altLang="zh-CN" dirty="0"/>
              <a:t>Illuminating search spaces by mapping elites” [1] </a:t>
            </a:r>
            <a:r>
              <a:rPr lang="zh-CN" altLang="en-US" dirty="0"/>
              <a:t>，了解算法的产生背景及伪代码过程和相关应用。其次，学习并尝试复现</a:t>
            </a:r>
            <a:r>
              <a:rPr lang="zh-CN" altLang="en-US" dirty="0">
                <a:sym typeface="+mn-ea"/>
              </a:rPr>
              <a:t>两种基础的强化学习算法</a:t>
            </a:r>
            <a:r>
              <a:rPr lang="zh-CN" altLang="en-US" dirty="0"/>
              <a:t>，</a:t>
            </a:r>
            <a:r>
              <a:rPr lang="en-US" altLang="zh-CN" dirty="0"/>
              <a:t>q-learning(value-based)</a:t>
            </a:r>
            <a:r>
              <a:rPr lang="zh-CN" altLang="en-US" dirty="0"/>
              <a:t>和</a:t>
            </a:r>
            <a:r>
              <a:rPr lang="en-US" altLang="zh-CN" dirty="0"/>
              <a:t>policy-gradient(policy-based)</a:t>
            </a:r>
            <a:r>
              <a:rPr lang="zh-CN" altLang="en-US" dirty="0"/>
              <a:t>，理解其核心思想。同时，了解并尝试配置文章“</a:t>
            </a:r>
            <a:r>
              <a:rPr lang="en-US" altLang="zh-CN" dirty="0"/>
              <a:t>Policy gradient assisted MAP-Elites” [2]</a:t>
            </a:r>
            <a:r>
              <a:rPr lang="zh-CN" altLang="en-US" dirty="0"/>
              <a:t>中的测试环境</a:t>
            </a:r>
            <a:r>
              <a:rPr lang="en-US" altLang="zh-CN" dirty="0"/>
              <a:t>QDgym</a:t>
            </a:r>
            <a:r>
              <a:rPr lang="zh-CN" altLang="en-US" dirty="0"/>
              <a:t>。</a:t>
            </a:r>
            <a:endParaRPr lang="zh-CN" altLang="en-US" dirty="0"/>
          </a:p>
          <a:p>
            <a:endParaRPr lang="en-US" altLang="zh-CN" dirty="0"/>
          </a:p>
          <a:p>
            <a:r>
              <a:rPr lang="zh-CN" altLang="en-US" dirty="0"/>
              <a:t>         文章</a:t>
            </a:r>
            <a:r>
              <a:rPr lang="en-US" altLang="zh-CN" dirty="0"/>
              <a:t> </a:t>
            </a:r>
            <a:r>
              <a:rPr lang="zh-CN" altLang="en-US" dirty="0"/>
              <a:t>“</a:t>
            </a:r>
            <a:r>
              <a:rPr lang="zh-CN" altLang="en-US" dirty="0">
                <a:sym typeface="+mn-ea"/>
              </a:rPr>
              <a:t>Policy gradient assisted MAP-Elites”</a:t>
            </a:r>
            <a:r>
              <a:rPr lang="zh-CN" altLang="en-US" dirty="0"/>
              <a:t> </a:t>
            </a:r>
            <a:r>
              <a:rPr lang="en-US" altLang="zh-CN" dirty="0"/>
              <a:t>[2] </a:t>
            </a:r>
            <a:r>
              <a:rPr lang="zh-CN" altLang="en-US" dirty="0"/>
              <a:t>提出了一个可更换基础 </a:t>
            </a:r>
            <a:r>
              <a:rPr lang="en-US" altLang="zh-CN" dirty="0"/>
              <a:t>DRL </a:t>
            </a:r>
            <a:r>
              <a:rPr lang="zh-CN" altLang="en-US" dirty="0"/>
              <a:t>算法的框架。为了理解其中的强化学习算法 </a:t>
            </a:r>
            <a:r>
              <a:rPr lang="en-US" altLang="zh-CN" dirty="0"/>
              <a:t>TD3</a:t>
            </a:r>
            <a:r>
              <a:rPr lang="zh-CN" altLang="en-US" dirty="0"/>
              <a:t>，我们制定了具体的算法学习路线：</a:t>
            </a:r>
            <a:br>
              <a:rPr lang="zh-CN" altLang="en-US" dirty="0"/>
            </a:br>
            <a:r>
              <a:rPr lang="en-US" altLang="zh-CN" dirty="0"/>
              <a:t>Q-learning →Policy Gradient →Deep-Q-Network →Deep Deterministic Policy Gradient (DDPG)</a:t>
            </a:r>
            <a:br>
              <a:rPr lang="en-US" altLang="zh-CN" dirty="0"/>
            </a:br>
            <a:r>
              <a:rPr lang="en-US" altLang="zh-CN" dirty="0"/>
              <a:t>→ Twin Delayed Deep Deterministic policy gradient (TD3)</a:t>
            </a:r>
            <a:endParaRPr lang="en-US" altLang="zh-CN" dirty="0"/>
          </a:p>
          <a:p>
            <a:br>
              <a:rPr lang="en-US" altLang="zh-CN" dirty="0"/>
            </a:br>
            <a:r>
              <a:rPr lang="en-US" altLang="zh-CN" dirty="0"/>
              <a:t>       </a:t>
            </a:r>
            <a:r>
              <a:rPr lang="zh-CN" altLang="en-US" dirty="0"/>
              <a:t>在强化算法中，</a:t>
            </a:r>
            <a:r>
              <a:rPr lang="en-US" altLang="zh-CN" dirty="0"/>
              <a:t>Q-learning </a:t>
            </a:r>
            <a:r>
              <a:rPr lang="zh-CN" altLang="en-US" dirty="0"/>
              <a:t>和 </a:t>
            </a:r>
            <a:r>
              <a:rPr lang="en-US" altLang="zh-CN" dirty="0"/>
              <a:t>Deep-Q-Network </a:t>
            </a:r>
            <a:r>
              <a:rPr lang="zh-CN" altLang="en-US" dirty="0"/>
              <a:t>是基于价值（</a:t>
            </a:r>
            <a:r>
              <a:rPr lang="en-US" altLang="zh-CN" dirty="0"/>
              <a:t>value-based</a:t>
            </a:r>
            <a:r>
              <a:rPr lang="zh-CN" altLang="en-US" dirty="0"/>
              <a:t>），</a:t>
            </a:r>
            <a:r>
              <a:rPr lang="en-US" altLang="zh-CN" dirty="0"/>
              <a:t>Policy-Gradient </a:t>
            </a:r>
            <a:r>
              <a:rPr lang="zh-CN" altLang="en-US" dirty="0"/>
              <a:t>是基于策略（</a:t>
            </a:r>
            <a:r>
              <a:rPr lang="en-US" altLang="zh-CN" dirty="0"/>
              <a:t>policy-based</a:t>
            </a:r>
            <a:r>
              <a:rPr lang="zh-CN" altLang="en-US" dirty="0"/>
              <a:t>），</a:t>
            </a:r>
            <a:r>
              <a:rPr lang="en-US" altLang="zh-CN" dirty="0"/>
              <a:t>DDPG </a:t>
            </a:r>
            <a:r>
              <a:rPr lang="zh-CN" altLang="en-US" dirty="0"/>
              <a:t>是两者的融合（</a:t>
            </a:r>
            <a:r>
              <a:rPr lang="en-US" altLang="zh-CN" dirty="0"/>
              <a:t>actor-critic</a:t>
            </a:r>
            <a:r>
              <a:rPr lang="zh-CN" altLang="en-US" dirty="0"/>
              <a:t>），</a:t>
            </a:r>
            <a:r>
              <a:rPr lang="en-US" altLang="zh-CN" dirty="0"/>
              <a:t>TD3 </a:t>
            </a:r>
            <a:r>
              <a:rPr lang="zh-CN" altLang="en-US" dirty="0"/>
              <a:t>在 </a:t>
            </a:r>
            <a:r>
              <a:rPr lang="en-US" altLang="zh-CN" dirty="0"/>
              <a:t>DDPG </a:t>
            </a:r>
            <a:r>
              <a:rPr lang="zh-CN" altLang="en-US" dirty="0"/>
              <a:t>基础上实现了更多优化。</a:t>
            </a:r>
            <a:endParaRPr lang="en-US" altLang="zh-CN" dirty="0"/>
          </a:p>
          <a:p>
            <a:endParaRPr lang="en-US" altLang="zh-CN" dirty="0"/>
          </a:p>
          <a:p>
            <a:r>
              <a:rPr lang="en-US" altLang="zh-CN" dirty="0"/>
              <a:t>       </a:t>
            </a:r>
            <a:r>
              <a:rPr lang="zh-CN" altLang="en-US" dirty="0"/>
              <a:t>我们先后学习这些算法，去更好理解强化学习及深度学习，以最终复现论文所需的</a:t>
            </a:r>
            <a:r>
              <a:rPr lang="en-US" altLang="zh-CN" dirty="0"/>
              <a:t>DRL </a:t>
            </a:r>
            <a:r>
              <a:rPr lang="zh-CN" altLang="en-US" dirty="0"/>
              <a:t>算法</a:t>
            </a:r>
            <a:r>
              <a:rPr lang="en-US" altLang="zh-CN" dirty="0"/>
              <a:t>TD3[4]</a:t>
            </a:r>
            <a:r>
              <a:rPr lang="zh-CN" altLang="en-US" dirty="0"/>
              <a:t>，实现“</a:t>
            </a:r>
            <a:r>
              <a:rPr lang="zh-CN" altLang="en-US" dirty="0">
                <a:sym typeface="+mn-ea"/>
              </a:rPr>
              <a:t>Policy gradient assisted MAP-Elites”</a:t>
            </a:r>
            <a:r>
              <a:rPr lang="en-US" altLang="zh-CN" dirty="0"/>
              <a:t>[2] </a:t>
            </a:r>
            <a:r>
              <a:rPr lang="zh-CN" altLang="en-US" dirty="0"/>
              <a:t>中的 </a:t>
            </a:r>
            <a:r>
              <a:rPr lang="en-US" altLang="zh-CN" dirty="0"/>
              <a:t>PGA-Map-Elites </a:t>
            </a:r>
            <a:r>
              <a:rPr lang="zh-CN" altLang="en-US" dirty="0"/>
              <a:t>算法。</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项目中期（</a:t>
            </a:r>
            <a:r>
              <a:rPr lang="en-US" altLang="zh-CN"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8</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-12</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周）</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2286635" y="2011045"/>
            <a:ext cx="7618730" cy="20300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0" i="0" dirty="0"/>
              <a:t>        </a:t>
            </a:r>
            <a:r>
              <a:rPr b="0" i="0" dirty="0"/>
              <a:t>沿着既定的算法学习路线，学习复现DQN、DDPG，并完成PGA-Map-Elites算法中所需的TD3算法的复现，对算法进行调参测试。</a:t>
            </a:r>
            <a:endParaRPr b="0" i="0" dirty="0"/>
          </a:p>
          <a:p>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结合TD3与MAP-Elites最终初步复现“Policy gradient assisted MAP-Elites”</a:t>
            </a:r>
            <a:r>
              <a:rPr lang="en-US" altLang="zh-CN" dirty="0">
                <a:sym typeface="+mn-ea"/>
              </a:rPr>
              <a:t>[2]</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，将其应用于QDGym环境进行训练模型测试并与原论文的实验结果进行比较。</a:t>
            </a:r>
            <a:endParaRPr lang="en-US" altLang="zh-CN" dirty="0">
              <a:solidFill>
                <a:prstClr val="black"/>
              </a:solidFill>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prstClr val="black"/>
              </a:solidFill>
              <a:latin typeface="等线" panose="02010600030101010101" pitchFamily="2" charset="-122"/>
              <a:ea typeface="等线"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问题背景</a:t>
              </a:r>
              <a:endParaRPr lang="zh-CN" altLang="en-US" sz="2800" dirty="0">
                <a:solidFill>
                  <a:srgbClr val="5F493F"/>
                </a:solidFill>
                <a:latin typeface="华文中宋" panose="02010600040101010101" charset="-122"/>
                <a:ea typeface="华文中宋" panose="02010600040101010101" charset="-122"/>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项目后期（</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13-16</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周）</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3" name="文本框 2"/>
          <p:cNvSpPr txBox="1"/>
          <p:nvPr/>
        </p:nvSpPr>
        <p:spPr>
          <a:xfrm>
            <a:off x="2114550" y="2058035"/>
            <a:ext cx="7963535" cy="20300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0" i="0" dirty="0"/>
              <a:t>         </a:t>
            </a:r>
            <a:endParaRPr lang="en-US" b="0" i="0" dirty="0"/>
          </a:p>
          <a:p>
            <a:pPr indent="457200"/>
            <a:r>
              <a:rPr b="0" i="0"/>
              <a:t>对不完善的初步复现版本进行不断修正，测试，最终实现了表现较好的PGA-MAP-Elites算法复现（代码见Github仓库https://github.com/tsukii7/</a:t>
            </a:r>
            <a:endParaRPr b="0" i="0"/>
          </a:p>
          <a:p>
            <a:pPr marL="0" lvl="0" indent="0">
              <a:buNone/>
            </a:pPr>
            <a:r>
              <a:rPr b="0" i="0">
                <a:solidFill>
                  <a:schemeClr val="dk1"/>
                </a:solidFill>
              </a:rPr>
              <a:t>Quality-diversity-with-reinforcement-learning</a:t>
            </a:r>
            <a:r>
              <a:rPr lang="zh-CN" b="0" i="0"/>
              <a:t>）</a:t>
            </a:r>
            <a:r>
              <a:rPr lang="en-US" dirty="0"/>
              <a:t>         </a:t>
            </a:r>
            <a:endParaRPr lang="en-US" dirty="0"/>
          </a:p>
          <a:p>
            <a:r>
              <a:rPr lang="en-US" b="0" i="0" dirty="0"/>
              <a:t>         </a:t>
            </a:r>
            <a:endParaRPr lang="en-US" b="0" i="0" dirty="0"/>
          </a:p>
          <a:p>
            <a:pPr indent="457200"/>
            <a:r>
              <a:rPr lang="zh-CN" b="0" i="0"/>
              <a:t>在</a:t>
            </a:r>
            <a:r>
              <a:rPr lang="en-US" altLang="zh-CN" b="0" i="0"/>
              <a:t>QDGym</a:t>
            </a:r>
            <a:r>
              <a:rPr lang="zh-CN" altLang="en-US" b="0" i="0"/>
              <a:t>强化学习环境中进行多次实验，</a:t>
            </a:r>
            <a:r>
              <a:rPr b="0" i="0"/>
              <a:t>对比复现版本与源码的实验结果，总结不足和改进方向。</a:t>
            </a:r>
            <a:endParaRPr b="0" i="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评价与改进</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3" name="文本框 2"/>
          <p:cNvSpPr txBox="1"/>
          <p:nvPr/>
        </p:nvSpPr>
        <p:spPr>
          <a:xfrm>
            <a:off x="1565275" y="1684020"/>
            <a:ext cx="7963535" cy="28613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0" i="0" dirty="0"/>
              <a:t>         </a:t>
            </a:r>
            <a:endParaRPr lang="en-US" b="0" i="0" dirty="0"/>
          </a:p>
          <a:p>
            <a:pPr indent="457200"/>
            <a:r>
              <a:rPr b="0" i="0"/>
              <a:t>在本学期的项目中，我们学习了强化学习以及质量多样性的相关课题背景，较好地完成了PGA-Map-Elites算法的复现，验证了其同时具备产生高性能解决方案以及高效地产生多样性策略的能力，但未能对其做出很好的改进。</a:t>
            </a:r>
            <a:endParaRPr b="0" i="0"/>
          </a:p>
          <a:p>
            <a:r>
              <a:rPr lang="en-US" dirty="0"/>
              <a:t>         </a:t>
            </a:r>
            <a:endParaRPr lang="en-US" dirty="0"/>
          </a:p>
          <a:p>
            <a:r>
              <a:rPr lang="en-US" b="0" i="0" dirty="0"/>
              <a:t>         </a:t>
            </a:r>
            <a:r>
              <a:rPr lang="zh-CN" b="0" i="0" dirty="0" err="1"/>
              <a:t>原论文中通过添加高斯噪声</a:t>
            </a:r>
            <a:r>
              <a:rPr lang="zh-CN" b="0" i="0" dirty="0"/>
              <a:t>对Actor 神经网络参数进行变异</a:t>
            </a:r>
            <a:r>
              <a:rPr lang="zh-CN" dirty="0">
                <a:sym typeface="+mn-ea"/>
              </a:rPr>
              <a:t>，但论文</a:t>
            </a:r>
            <a:r>
              <a:rPr lang="zh-CN" baseline="30000" dirty="0">
                <a:sym typeface="+mn-ea"/>
              </a:rPr>
              <a:t>[</a:t>
            </a:r>
            <a:r>
              <a:rPr lang="en-US" altLang="zh-CN" baseline="30000" dirty="0">
                <a:sym typeface="+mn-ea"/>
              </a:rPr>
              <a:t>7</a:t>
            </a:r>
            <a:r>
              <a:rPr lang="zh-CN" baseline="30000" dirty="0">
                <a:sym typeface="+mn-ea"/>
              </a:rPr>
              <a:t>]</a:t>
            </a:r>
            <a:r>
              <a:rPr lang="zh-CN" dirty="0">
                <a:sym typeface="+mn-ea"/>
              </a:rPr>
              <a:t>提出，对于</a:t>
            </a:r>
            <a:r>
              <a:rPr lang="zh-CN" b="0" i="0" dirty="0"/>
              <a:t>大型深度神经网络，数千或数百万个权重的随机扰动可能会破坏现有的功能。因此，一个可能的优化方向为采用</a:t>
            </a:r>
            <a:r>
              <a:rPr lang="zh-CN" b="0" i="0" baseline="30000" dirty="0"/>
              <a:t>[</a:t>
            </a:r>
            <a:r>
              <a:rPr lang="en-US" altLang="zh-CN" b="0" i="0" baseline="30000" dirty="0"/>
              <a:t>7</a:t>
            </a:r>
            <a:r>
              <a:rPr lang="zh-CN" b="0" i="0" baseline="30000" dirty="0"/>
              <a:t>]</a:t>
            </a:r>
            <a:r>
              <a:rPr lang="zh-CN" b="0" i="0" dirty="0"/>
              <a:t> 中的安全变异(SM) 算子，探索其能否提高基于遗传算法进化的神经网络在需要深度高维域中寻找新解决方案的能力。</a:t>
            </a:r>
            <a:endParaRPr lang="zh-CN" b="0" i="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28563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参考文献</a:t>
              </a:r>
              <a:endPar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6" name="文本框 5"/>
          <p:cNvSpPr txBox="1"/>
          <p:nvPr/>
        </p:nvSpPr>
        <p:spPr>
          <a:xfrm>
            <a:off x="633095" y="1621155"/>
            <a:ext cx="9157335" cy="4154170"/>
          </a:xfrm>
          <a:prstGeom prst="rect">
            <a:avLst/>
          </a:prstGeom>
          <a:noFill/>
        </p:spPr>
        <p:txBody>
          <a:bodyPr wrap="square" rtlCol="0" anchor="t">
            <a:spAutoFit/>
          </a:bodyPr>
          <a:lstStyle/>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[1] J.-B. </a:t>
            </a:r>
            <a:r>
              <a:rPr sz="1200" dirty="0" err="1">
                <a:solidFill>
                  <a:schemeClr val="tx1"/>
                </a:solidFill>
                <a:latin typeface="Times New Roman" panose="02020603050405020304" pitchFamily="18" charset="0"/>
                <a:cs typeface="Times New Roman" panose="02020603050405020304" pitchFamily="18" charset="0"/>
              </a:rPr>
              <a:t>Mouret</a:t>
            </a:r>
            <a:r>
              <a:rPr sz="1200" dirty="0">
                <a:solidFill>
                  <a:schemeClr val="tx1"/>
                </a:solidFill>
                <a:latin typeface="Times New Roman" panose="02020603050405020304" pitchFamily="18" charset="0"/>
                <a:cs typeface="Times New Roman" panose="02020603050405020304" pitchFamily="18" charset="0"/>
              </a:rPr>
              <a:t> and J. Clune, “Illuminating search spaces by mapping elites,” </a:t>
            </a:r>
            <a:r>
              <a:rPr sz="1200" i="1" dirty="0" err="1">
                <a:solidFill>
                  <a:schemeClr val="tx1"/>
                </a:solidFill>
                <a:latin typeface="Times New Roman" panose="02020603050405020304" pitchFamily="18" charset="0"/>
                <a:cs typeface="Times New Roman" panose="02020603050405020304" pitchFamily="18" charset="0"/>
              </a:rPr>
              <a:t>arXiv</a:t>
            </a:r>
            <a:r>
              <a:rPr sz="1200" i="1" dirty="0">
                <a:solidFill>
                  <a:schemeClr val="tx1"/>
                </a:solidFill>
                <a:latin typeface="Times New Roman" panose="02020603050405020304" pitchFamily="18" charset="0"/>
                <a:cs typeface="Times New Roman" panose="02020603050405020304" pitchFamily="18" charset="0"/>
              </a:rPr>
              <a:t> preprint arXiv</a:t>
            </a:r>
            <a:r>
              <a:rPr sz="1200" dirty="0">
                <a:solidFill>
                  <a:schemeClr val="tx1"/>
                </a:solidFill>
                <a:latin typeface="Times New Roman" panose="02020603050405020304" pitchFamily="18" charset="0"/>
                <a:cs typeface="Times New Roman" panose="02020603050405020304" pitchFamily="18" charset="0"/>
              </a:rPr>
              <a:t>:1504.04909, 2015.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[2] O. Nilsson and A. Cully, “Policy gradient assisted MAP-Elites,” in </a:t>
            </a:r>
            <a:r>
              <a:rPr sz="1200" i="1" dirty="0">
                <a:solidFill>
                  <a:schemeClr val="tx1"/>
                </a:solidFill>
                <a:latin typeface="Times New Roman" panose="02020603050405020304" pitchFamily="18" charset="0"/>
                <a:cs typeface="Times New Roman" panose="02020603050405020304" pitchFamily="18" charset="0"/>
              </a:rPr>
              <a:t>Proceedings of the Genetic and Evolutionary Computation Conference</a:t>
            </a:r>
            <a:r>
              <a:rPr sz="1200" dirty="0">
                <a:solidFill>
                  <a:schemeClr val="tx1"/>
                </a:solidFill>
                <a:latin typeface="Times New Roman" panose="02020603050405020304" pitchFamily="18" charset="0"/>
                <a:cs typeface="Times New Roman" panose="02020603050405020304" pitchFamily="18" charset="0"/>
              </a:rPr>
              <a:t>, 2021, pp. 866–875.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[3] </a:t>
            </a:r>
            <a:r>
              <a:rPr sz="1200" dirty="0" err="1">
                <a:solidFill>
                  <a:schemeClr val="tx1"/>
                </a:solidFill>
                <a:latin typeface="Times New Roman" panose="02020603050405020304" pitchFamily="18" charset="0"/>
                <a:cs typeface="Times New Roman" panose="02020603050405020304" pitchFamily="18" charset="0"/>
              </a:rPr>
              <a:t>王子祺</a:t>
            </a:r>
            <a:r>
              <a:rPr sz="1200" dirty="0">
                <a:solidFill>
                  <a:schemeClr val="tx1"/>
                </a:solidFill>
                <a:latin typeface="Times New Roman" panose="02020603050405020304" pitchFamily="18" charset="0"/>
                <a:cs typeface="Times New Roman" panose="02020603050405020304" pitchFamily="18" charset="0"/>
              </a:rPr>
              <a:t>. </a:t>
            </a:r>
            <a:r>
              <a:rPr sz="1200" dirty="0" err="1">
                <a:solidFill>
                  <a:schemeClr val="tx1"/>
                </a:solidFill>
                <a:latin typeface="Times New Roman" panose="02020603050405020304" pitchFamily="18" charset="0"/>
                <a:cs typeface="Times New Roman" panose="02020603050405020304" pitchFamily="18" charset="0"/>
              </a:rPr>
              <a:t>基于强化学习和质量多样性算法的多样策略生成</a:t>
            </a:r>
            <a:r>
              <a:rPr sz="1200" dirty="0">
                <a:solidFill>
                  <a:schemeClr val="tx1"/>
                </a:solidFill>
                <a:latin typeface="Times New Roman" panose="02020603050405020304" pitchFamily="18" charset="0"/>
                <a:cs typeface="Times New Roman" panose="02020603050405020304" pitchFamily="18" charset="0"/>
              </a:rPr>
              <a:t>. </a:t>
            </a:r>
            <a:r>
              <a:rPr sz="1200" i="1" dirty="0" err="1">
                <a:solidFill>
                  <a:schemeClr val="tx1"/>
                </a:solidFill>
                <a:latin typeface="Times New Roman" panose="02020603050405020304" pitchFamily="18" charset="0"/>
                <a:cs typeface="Times New Roman" panose="02020603050405020304" pitchFamily="18" charset="0"/>
              </a:rPr>
              <a:t>创新实践课题介绍</a:t>
            </a:r>
            <a:r>
              <a:rPr sz="1200" dirty="0">
                <a:solidFill>
                  <a:schemeClr val="tx1"/>
                </a:solidFill>
                <a:latin typeface="Times New Roman" panose="02020603050405020304" pitchFamily="18" charset="0"/>
                <a:cs typeface="Times New Roman" panose="02020603050405020304" pitchFamily="18" charset="0"/>
              </a:rPr>
              <a:t>, 2022.</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[4] S. Fujimoto, H. Hoof, and D. </a:t>
            </a:r>
            <a:r>
              <a:rPr sz="1200" dirty="0" err="1">
                <a:solidFill>
                  <a:schemeClr val="tx1"/>
                </a:solidFill>
                <a:latin typeface="Times New Roman" panose="02020603050405020304" pitchFamily="18" charset="0"/>
                <a:cs typeface="Times New Roman" panose="02020603050405020304" pitchFamily="18" charset="0"/>
              </a:rPr>
              <a:t>Meger</a:t>
            </a:r>
            <a:r>
              <a:rPr sz="1200" dirty="0">
                <a:solidFill>
                  <a:schemeClr val="tx1"/>
                </a:solidFill>
                <a:latin typeface="Times New Roman" panose="02020603050405020304" pitchFamily="18" charset="0"/>
                <a:cs typeface="Times New Roman" panose="02020603050405020304" pitchFamily="18" charset="0"/>
              </a:rPr>
              <a:t>, “Addressing function approximation error in actor-critic methods,” in </a:t>
            </a:r>
            <a:r>
              <a:rPr sz="1200" i="1" dirty="0">
                <a:solidFill>
                  <a:schemeClr val="tx1"/>
                </a:solidFill>
                <a:latin typeface="Times New Roman" panose="02020603050405020304" pitchFamily="18" charset="0"/>
                <a:cs typeface="Times New Roman" panose="02020603050405020304" pitchFamily="18" charset="0"/>
              </a:rPr>
              <a:t>International conference on machine learning</a:t>
            </a:r>
            <a:r>
              <a:rPr sz="1200" dirty="0">
                <a:solidFill>
                  <a:schemeClr val="tx1"/>
                </a:solidFill>
                <a:latin typeface="Times New Roman" panose="02020603050405020304" pitchFamily="18" charset="0"/>
                <a:cs typeface="Times New Roman" panose="02020603050405020304" pitchFamily="18" charset="0"/>
              </a:rPr>
              <a:t>. PMLR, 2018, pp. 1587–1596.</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[5] R. S. Sutton and A. G. </a:t>
            </a:r>
            <a:r>
              <a:rPr sz="1200" dirty="0" err="1">
                <a:solidFill>
                  <a:schemeClr val="tx1"/>
                </a:solidFill>
                <a:latin typeface="Times New Roman" panose="02020603050405020304" pitchFamily="18" charset="0"/>
                <a:cs typeface="Times New Roman" panose="02020603050405020304" pitchFamily="18" charset="0"/>
                <a:sym typeface="+mn-ea"/>
              </a:rPr>
              <a:t>Barto</a:t>
            </a:r>
            <a:r>
              <a:rPr sz="1200" dirty="0">
                <a:solidFill>
                  <a:schemeClr val="tx1"/>
                </a:solidFill>
                <a:latin typeface="Times New Roman" panose="02020603050405020304" pitchFamily="18" charset="0"/>
                <a:cs typeface="Times New Roman" panose="02020603050405020304" pitchFamily="18" charset="0"/>
                <a:sym typeface="+mn-ea"/>
              </a:rPr>
              <a:t>. Reinforcement learning: An introduction (2nd edition). MIT press,2018.</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[6] Cheney, N., </a:t>
            </a:r>
            <a:r>
              <a:rPr sz="1200" dirty="0" err="1">
                <a:solidFill>
                  <a:schemeClr val="tx1"/>
                </a:solidFill>
                <a:latin typeface="Times New Roman" panose="02020603050405020304" pitchFamily="18" charset="0"/>
                <a:cs typeface="Times New Roman" panose="02020603050405020304" pitchFamily="18" charset="0"/>
                <a:sym typeface="+mn-ea"/>
              </a:rPr>
              <a:t>MacCurdy</a:t>
            </a:r>
            <a:r>
              <a:rPr sz="1200" dirty="0">
                <a:solidFill>
                  <a:schemeClr val="tx1"/>
                </a:solidFill>
                <a:latin typeface="Times New Roman" panose="02020603050405020304" pitchFamily="18" charset="0"/>
                <a:cs typeface="Times New Roman" panose="02020603050405020304" pitchFamily="18" charset="0"/>
                <a:sym typeface="+mn-ea"/>
              </a:rPr>
              <a:t>, R., Clune, J., &amp; Lipson, H. (2013). Unshackling evolution: evolving soft robots with multiple materials and a powerful generative encoding. </a:t>
            </a:r>
            <a:r>
              <a:rPr sz="1200" i="1" dirty="0">
                <a:solidFill>
                  <a:schemeClr val="tx1"/>
                </a:solidFill>
                <a:latin typeface="Times New Roman" panose="02020603050405020304" pitchFamily="18" charset="0"/>
                <a:cs typeface="Times New Roman" panose="02020603050405020304" pitchFamily="18" charset="0"/>
                <a:sym typeface="+mn-ea"/>
              </a:rPr>
              <a:t>ACM </a:t>
            </a:r>
            <a:r>
              <a:rPr sz="1200" i="1" dirty="0" err="1">
                <a:solidFill>
                  <a:schemeClr val="tx1"/>
                </a:solidFill>
                <a:latin typeface="Times New Roman" panose="02020603050405020304" pitchFamily="18" charset="0"/>
                <a:cs typeface="Times New Roman" panose="02020603050405020304" pitchFamily="18" charset="0"/>
                <a:sym typeface="+mn-ea"/>
              </a:rPr>
              <a:t>SIGEVOlution</a:t>
            </a:r>
            <a:r>
              <a:rPr sz="1200" dirty="0">
                <a:solidFill>
                  <a:schemeClr val="tx1"/>
                </a:solidFill>
                <a:latin typeface="Times New Roman" panose="02020603050405020304" pitchFamily="18" charset="0"/>
                <a:cs typeface="Times New Roman" panose="02020603050405020304" pitchFamily="18" charset="0"/>
                <a:sym typeface="+mn-ea"/>
              </a:rPr>
              <a:t>, 7(1), 11-23.</a:t>
            </a:r>
            <a:endParaRPr sz="1200" dirty="0">
              <a:solidFill>
                <a:schemeClr val="tx1"/>
              </a:solidFill>
              <a:latin typeface="Times New Roman" panose="02020603050405020304" pitchFamily="18" charset="0"/>
              <a:cs typeface="Times New Roman" panose="02020603050405020304" pitchFamily="18" charset="0"/>
              <a:sym typeface="+mn-ea"/>
            </a:endParaRPr>
          </a:p>
          <a:p>
            <a:pPr algn="l">
              <a:lnSpc>
                <a:spcPct val="200000"/>
              </a:lnSpc>
              <a:buClrTx/>
              <a:buSzTx/>
              <a:buFontTx/>
            </a:pPr>
            <a:r>
              <a:rPr lang="en-US" sz="1200" dirty="0">
                <a:solidFill>
                  <a:schemeClr val="tx1"/>
                </a:solidFill>
                <a:latin typeface="Times New Roman" panose="02020603050405020304" pitchFamily="18" charset="0"/>
                <a:cs typeface="Times New Roman" panose="02020603050405020304" pitchFamily="18" charset="0"/>
                <a:sym typeface="+mn-ea"/>
              </a:rPr>
              <a:t>[7] Lehman, J., Chen, J., Clune, J., &amp; Stanley, K. O. (2018, July). Safe mutations for deep and recurrent neural networks through output gradients. In Proceedings of the Genetic and Evolutionary Computation Conference (pp. 117-124).</a:t>
            </a:r>
            <a:endParaRPr lang="en-US" sz="1200" dirty="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712470" y="845185"/>
            <a:ext cx="140462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参考文献</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245542" y="520565"/>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5F493F"/>
                </a:solidFill>
                <a:latin typeface="华文中宋" panose="02010600040101010101" charset="-122"/>
                <a:ea typeface="华文中宋" panose="02010600040101010101" charset="-122"/>
                <a:sym typeface="+mn-ea"/>
              </a:rPr>
              <a:t>问题背景</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文本框 1"/>
          <p:cNvSpPr txBox="1"/>
          <p:nvPr/>
        </p:nvSpPr>
        <p:spPr>
          <a:xfrm>
            <a:off x="2146935" y="1527175"/>
            <a:ext cx="8148320" cy="3692525"/>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伴随计算机人工智能的发展，如今</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深度强化学习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(Deep Reinforcement Learning,DRL) 在游戏 、蛋白质结构预测、无人驾驶等领域不断取得突破。同时，深度强化学习相关的研究也产生了新的细分，例如多目标强化学习、约束强化学习、质量多样性强化学习。</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其中，</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质量多样性强化学习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关注</a:t>
            </a:r>
            <a:r>
              <a:rPr kumimoji="0" lang="en-US" altLang="zh-CN" sz="1800" b="0" i="0" u="sng"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质量多样性优化</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（Quality Diversity Optimisation,QDO），训练具有多样行为（按照行为特征空间分布）的高质量（根据环境交互设置的奖励）策略集合，在游戏人工智能、机器人控制等领域有极大的应用潜力。</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本项目尝试融合质量多样性优化算法和传统深度学习算法，提出通用、高效、可拓展的</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质量多样性深度强化学习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算法框架，最终实现具有</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行为多样性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的策略集合生成。</a:t>
            </a: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问题描述</a:t>
              </a:r>
              <a:endParaRPr lang="zh-CN" altLang="en-US" sz="2800" dirty="0">
                <a:solidFill>
                  <a:srgbClr val="5F493F"/>
                </a:solidFill>
                <a:latin typeface="华文中宋" panose="02010600040101010101" charset="-122"/>
                <a:ea typeface="华文中宋" panose="02010600040101010101" charset="-122"/>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sp>
        <p:nvSpPr>
          <p:cNvPr id="2" name="文本框 1"/>
          <p:cNvSpPr txBox="1"/>
          <p:nvPr/>
        </p:nvSpPr>
        <p:spPr>
          <a:xfrm>
            <a:off x="475109" y="295140"/>
            <a:ext cx="6524554" cy="645160"/>
          </a:xfrm>
          <a:prstGeom prst="rect">
            <a:avLst/>
          </a:prstGeom>
          <a:noFill/>
        </p:spPr>
        <p:txBody>
          <a:bodyPr wrap="square" rtlCol="0">
            <a:spAutoFit/>
          </a:bodyPr>
          <a:lstStyle/>
          <a:p>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强化学习</a:t>
            </a:r>
            <a:endPar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0" name="文本框 9"/>
          <p:cNvSpPr txBox="1"/>
          <p:nvPr/>
        </p:nvSpPr>
        <p:spPr>
          <a:xfrm>
            <a:off x="2820670" y="1576070"/>
            <a:ext cx="6567805" cy="922020"/>
          </a:xfrm>
          <a:prstGeom prst="rect">
            <a:avLst/>
          </a:prstGeom>
          <a:noFill/>
        </p:spPr>
        <p:txBody>
          <a:bodyPr wrap="square" rtlCol="0">
            <a:spAutoFit/>
          </a:bodyPr>
          <a:p>
            <a:pPr indent="457200"/>
            <a:r>
              <a:t>传统的强化学习（Reinforcement Learning,RL）着眼于马尔可夫决策过程（Markov Decision Process, MDP</a:t>
            </a:r>
            <a:r>
              <a:rPr lang="zh-CN"/>
              <a:t>），</a:t>
            </a:r>
            <a:r>
              <a:t>目标是构建最大化期望奖励的策略模型。</a:t>
            </a:r>
          </a:p>
        </p:txBody>
      </p:sp>
      <p:pic>
        <p:nvPicPr>
          <p:cNvPr id="11" name="图片 10" descr="MDP"/>
          <p:cNvPicPr>
            <a:picLocks noChangeAspect="1"/>
          </p:cNvPicPr>
          <p:nvPr/>
        </p:nvPicPr>
        <p:blipFill>
          <a:blip r:embed="rId3"/>
          <a:stretch>
            <a:fillRect/>
          </a:stretch>
        </p:blipFill>
        <p:spPr>
          <a:xfrm>
            <a:off x="3089910" y="2842260"/>
            <a:ext cx="6029325" cy="2309495"/>
          </a:xfrm>
          <a:prstGeom prst="rect">
            <a:avLst/>
          </a:prstGeom>
        </p:spPr>
      </p:pic>
      <p:sp>
        <p:nvSpPr>
          <p:cNvPr id="12" name="文本框 11"/>
          <p:cNvSpPr txBox="1"/>
          <p:nvPr/>
        </p:nvSpPr>
        <p:spPr>
          <a:xfrm>
            <a:off x="4106545" y="549592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R. S. Sutton and A. G. </a:t>
            </a:r>
            <a:r>
              <a:rPr dirty="0" err="1">
                <a:latin typeface="Times New Roman" panose="02020603050405020304" pitchFamily="18" charset="0"/>
                <a:cs typeface="Times New Roman" panose="02020603050405020304" pitchFamily="18" charset="0"/>
                <a:sym typeface="+mn-ea"/>
              </a:rPr>
              <a:t>Barto</a:t>
            </a:r>
            <a:r>
              <a:rPr>
                <a:latin typeface="Times New Roman" panose="02020603050405020304" pitchFamily="18" charset="0"/>
                <a:cs typeface="Times New Roman" panose="02020603050405020304" pitchFamily="18" charset="0"/>
                <a:sym typeface="+mn-ea"/>
              </a:rPr>
              <a:t>. 201</a:t>
            </a:r>
            <a:r>
              <a:rPr lang="en-US">
                <a:latin typeface="Times New Roman" panose="02020603050405020304" pitchFamily="18" charset="0"/>
                <a:cs typeface="Times New Roman" panose="02020603050405020304" pitchFamily="18" charset="0"/>
                <a:sym typeface="+mn-ea"/>
              </a:rPr>
              <a:t>8. Fig. 3.1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77" name="矩形 76"/>
          <p:cNvSpPr/>
          <p:nvPr/>
        </p:nvSpPr>
        <p:spPr>
          <a:xfrm>
            <a:off x="0" y="0"/>
            <a:ext cx="6096000" cy="6858000"/>
          </a:xfrm>
          <a:prstGeom prst="rect">
            <a:avLst/>
          </a:prstGeom>
          <a:solidFill>
            <a:srgbClr val="8B756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6930390" y="5666105"/>
            <a:ext cx="4949825" cy="6451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MAP-Elites 算法</a:t>
            </a:r>
            <a:endParaRPr kumimoji="0" lang="zh-CN" altLang="en-US" sz="3600" b="1" i="0" u="none" strike="noStrike" kern="1200" cap="none" spc="200" normalizeH="0" baseline="0" noProof="0" dirty="0">
              <a:ln w="25400" cmpd="thickThi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76" name="文本框 75"/>
          <p:cNvSpPr txBox="1"/>
          <p:nvPr/>
        </p:nvSpPr>
        <p:spPr>
          <a:xfrm>
            <a:off x="6593840" y="1388745"/>
            <a:ext cx="5119370" cy="3307715"/>
          </a:xfrm>
          <a:prstGeom prst="rect">
            <a:avLst/>
          </a:prstGeom>
          <a:noFill/>
        </p:spPr>
        <p:txBody>
          <a:bodyPr wrap="square" rtlCol="0">
            <a:spAutoFit/>
          </a:bodyPr>
          <a:lstStyle/>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MAP-Elites algorithm</a:t>
            </a: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在高维空间中搜索</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，以在</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低维特征空间</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中的</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每个点</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处找到</a:t>
            </a:r>
            <a:r>
              <a:rPr lang="zh-CN" altLang="en-US"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性能最高</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的解决方案。 </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这种类型的算法被称为</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照明算法（Illumination algorithm）</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”，因为它照亮了特征空间中每个区域的性能潜力，包括性能变化和感兴趣特征之间的权衡</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79" name="直接连接符 78"/>
          <p:cNvCxnSpPr/>
          <p:nvPr/>
        </p:nvCxnSpPr>
        <p:spPr>
          <a:xfrm>
            <a:off x="603568" y="4939713"/>
            <a:ext cx="4889439" cy="0"/>
          </a:xfrm>
          <a:prstGeom prst="line">
            <a:avLst/>
          </a:prstGeom>
          <a:ln w="25400">
            <a:solidFill>
              <a:srgbClr val="8B7567"/>
            </a:solidFill>
          </a:ln>
        </p:spPr>
        <p:style>
          <a:lnRef idx="1">
            <a:schemeClr val="accent1"/>
          </a:lnRef>
          <a:fillRef idx="0">
            <a:schemeClr val="accent1"/>
          </a:fillRef>
          <a:effectRef idx="0">
            <a:schemeClr val="accent1"/>
          </a:effectRef>
          <a:fontRef idx="minor">
            <a:schemeClr val="tx1"/>
          </a:fontRef>
        </p:style>
      </p:cxnSp>
      <p:pic>
        <p:nvPicPr>
          <p:cNvPr id="40" name="图形 3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9048594" y="193249"/>
            <a:ext cx="2831937" cy="520356"/>
          </a:xfrm>
          <a:prstGeom prst="rect">
            <a:avLst/>
          </a:prstGeom>
        </p:spPr>
      </p:pic>
      <p:pic>
        <p:nvPicPr>
          <p:cNvPr id="112" name="图片 111"/>
          <p:cNvPicPr>
            <a:picLocks noChangeAspect="1"/>
          </p:cNvPicPr>
          <p:nvPr/>
        </p:nvPicPr>
        <p:blipFill>
          <a:blip r:embed="rId2"/>
          <a:stretch>
            <a:fillRect/>
          </a:stretch>
        </p:blipFill>
        <p:spPr>
          <a:xfrm>
            <a:off x="95250" y="1868805"/>
            <a:ext cx="5905500" cy="2886075"/>
          </a:xfrm>
          <a:prstGeom prst="rect">
            <a:avLst/>
          </a:prstGeom>
        </p:spPr>
      </p:pic>
      <p:sp>
        <p:nvSpPr>
          <p:cNvPr id="113" name="文本框 112"/>
          <p:cNvSpPr txBox="1"/>
          <p:nvPr/>
        </p:nvSpPr>
        <p:spPr>
          <a:xfrm>
            <a:off x="176530" y="1140460"/>
            <a:ext cx="2337435"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包含所有可能的机器人设计的</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搜索空间</a:t>
            </a:r>
            <a:endPar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0" name="文本框 119"/>
          <p:cNvSpPr txBox="1"/>
          <p:nvPr/>
        </p:nvSpPr>
        <p:spPr>
          <a:xfrm>
            <a:off x="2922270" y="1140460"/>
            <a:ext cx="2767330"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速度最快的机器人</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评估函数</a:t>
            </a: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1" name="文本框 120"/>
          <p:cNvSpPr txBox="1"/>
          <p:nvPr/>
        </p:nvSpPr>
        <p:spPr>
          <a:xfrm>
            <a:off x="5367020" y="4438015"/>
            <a:ext cx="163512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机器人高度</a:t>
            </a:r>
            <a:endParaRPr lang="zh-CN" altLang="en-US"/>
          </a:p>
        </p:txBody>
      </p:sp>
      <p:sp>
        <p:nvSpPr>
          <p:cNvPr id="122" name="文本框 121"/>
          <p:cNvSpPr txBox="1"/>
          <p:nvPr/>
        </p:nvSpPr>
        <p:spPr>
          <a:xfrm>
            <a:off x="2019935" y="4471670"/>
            <a:ext cx="161861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机器人重量</a:t>
            </a:r>
            <a:endParaRPr lang="zh-CN" altLang="en-US"/>
          </a:p>
        </p:txBody>
      </p:sp>
      <p:sp>
        <p:nvSpPr>
          <p:cNvPr id="123" name="下箭头 122"/>
          <p:cNvSpPr/>
          <p:nvPr/>
        </p:nvSpPr>
        <p:spPr>
          <a:xfrm>
            <a:off x="1203325" y="1868805"/>
            <a:ext cx="283210" cy="29972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6" name="左弧形箭头 125"/>
          <p:cNvSpPr/>
          <p:nvPr/>
        </p:nvSpPr>
        <p:spPr>
          <a:xfrm>
            <a:off x="2404745" y="1718945"/>
            <a:ext cx="467995" cy="1591310"/>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27" name="右箭头 126"/>
          <p:cNvSpPr/>
          <p:nvPr/>
        </p:nvSpPr>
        <p:spPr>
          <a:xfrm rot="13140000">
            <a:off x="5320030" y="4222750"/>
            <a:ext cx="287020" cy="18161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9" name="右箭头 128"/>
          <p:cNvSpPr/>
          <p:nvPr/>
        </p:nvSpPr>
        <p:spPr>
          <a:xfrm rot="19920000">
            <a:off x="3319780" y="4493260"/>
            <a:ext cx="287020" cy="20637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1079500" y="4954905"/>
            <a:ext cx="4552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修改于</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研究动机</a:t>
              </a:r>
              <a:endParaRPr lang="en-US" altLang="zh-CN" sz="2800" dirty="0">
                <a:solidFill>
                  <a:srgbClr val="5F493F"/>
                </a:solidFill>
                <a:latin typeface="华文中宋" panose="02010600040101010101" charset="-122"/>
                <a:ea typeface="华文中宋" panose="02010600040101010101" charset="-122"/>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240030" y="186372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buAutoNum type="arabicPeriod"/>
            </a:pPr>
            <a:r>
              <a:rPr lang="zh-CN" altLang="en-US" sz="2000" b="1">
                <a:solidFill>
                  <a:srgbClr val="8E786B"/>
                </a:solidFill>
                <a:latin typeface="Open Sans" panose="020B0606030504020204" pitchFamily="34" charset="0"/>
                <a:cs typeface="Open Sans" panose="020B0606030504020204" pitchFamily="34" charset="0"/>
                <a:sym typeface="+mn-ea"/>
              </a:rPr>
              <a:t>使用简单开环系统</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pic>
        <p:nvPicPr>
          <p:cNvPr id="10" name="图形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7" name="矩形 16"/>
          <p:cNvSpPr/>
          <p:nvPr/>
        </p:nvSpPr>
        <p:spPr>
          <a:xfrm>
            <a:off x="166370" y="4262755"/>
            <a:ext cx="549465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空间维度低</a:t>
            </a:r>
            <a:endParaRPr kumimoji="0" lang="zh-CN" altLang="en-US" sz="2000" b="1" i="0" u="none" strike="noStrike" kern="1200" cap="none" normalizeH="0" baseline="0">
              <a:solidFill>
                <a:srgbClr val="8E786B"/>
              </a:solidFill>
              <a:latin typeface="Open Sans" panose="020B0606030504020204" pitchFamily="34" charset="0"/>
              <a:cs typeface="Open Sans" panose="020B0606030504020204" pitchFamily="34" charset="0"/>
              <a:sym typeface="+mn-ea"/>
            </a:endParaRPr>
          </a:p>
        </p:txBody>
      </p:sp>
      <p:sp>
        <p:nvSpPr>
          <p:cNvPr id="7" name="文本框 6"/>
          <p:cNvSpPr txBox="1"/>
          <p:nvPr/>
        </p:nvSpPr>
        <p:spPr>
          <a:xfrm>
            <a:off x="330835" y="286385"/>
            <a:ext cx="6663690" cy="521970"/>
          </a:xfrm>
          <a:prstGeom prst="rect">
            <a:avLst/>
          </a:prstGeom>
          <a:noFill/>
        </p:spPr>
        <p:txBody>
          <a:bodyPr wrap="square" rtlCol="0">
            <a:spAutoFit/>
          </a:bodyPr>
          <a:lstStyle/>
          <a:p>
            <a:r>
              <a:rPr lang="en-US" sz="2800" b="1">
                <a:solidFill>
                  <a:srgbClr val="5F493F"/>
                </a:solidFill>
                <a:sym typeface="+mn-ea"/>
              </a:rPr>
              <a:t>PGA-Map-Elites</a:t>
            </a:r>
            <a:r>
              <a:rPr lang="zh-CN" altLang="en-US" sz="2800" b="1">
                <a:solidFill>
                  <a:srgbClr val="5F493F"/>
                </a:solidFill>
                <a:sym typeface="+mn-ea"/>
              </a:rPr>
              <a:t>基于</a:t>
            </a:r>
            <a:r>
              <a:rPr lang="en-US" altLang="zh-CN" sz="2800" b="1">
                <a:solidFill>
                  <a:srgbClr val="5F493F"/>
                </a:solidFill>
                <a:sym typeface="+mn-ea"/>
              </a:rPr>
              <a:t>MAP-Elites</a:t>
            </a:r>
            <a:r>
              <a:rPr lang="zh-CN" altLang="en-US" sz="2800" b="1">
                <a:solidFill>
                  <a:srgbClr val="5F493F"/>
                </a:solidFill>
                <a:sym typeface="+mn-ea"/>
              </a:rPr>
              <a:t>的改进</a:t>
            </a:r>
            <a:endParaRPr lang="zh-CN" altLang="en-US" sz="2800" b="1">
              <a:solidFill>
                <a:srgbClr val="5F493F"/>
              </a:solidFill>
              <a:sym typeface="+mn-ea"/>
            </a:endParaRPr>
          </a:p>
        </p:txBody>
      </p:sp>
      <p:sp>
        <p:nvSpPr>
          <p:cNvPr id="9" name="文本框 8"/>
          <p:cNvSpPr txBox="1"/>
          <p:nvPr/>
        </p:nvSpPr>
        <p:spPr>
          <a:xfrm>
            <a:off x="330835" y="1235710"/>
            <a:ext cx="6214110" cy="398780"/>
          </a:xfrm>
          <a:prstGeom prst="rect">
            <a:avLst/>
          </a:prstGeom>
          <a:noFill/>
        </p:spPr>
        <p:txBody>
          <a:bodyPr wrap="square" rtlCol="0">
            <a:spAutoFit/>
          </a:bodyPr>
          <a:lstStyle/>
          <a:p>
            <a:r>
              <a:rPr lang="zh-CN" altLang="en-US" sz="2000" b="1" dirty="0">
                <a:solidFill>
                  <a:srgbClr val="5F493F"/>
                </a:solidFill>
                <a:latin typeface="华文中宋" panose="02010600040101010101" charset="-122"/>
                <a:ea typeface="华文中宋" panose="02010600040101010101" charset="-122"/>
              </a:rPr>
              <a:t>MAP-Elites的限制</a:t>
            </a:r>
            <a:r>
              <a:rPr lang="en-US" sz="2000" b="1">
                <a:solidFill>
                  <a:srgbClr val="5F493F"/>
                </a:solidFill>
              </a:rPr>
              <a:t>:</a:t>
            </a:r>
            <a:endParaRPr lang="en-US" sz="2000" b="1">
              <a:solidFill>
                <a:srgbClr val="5F493F"/>
              </a:solidFill>
            </a:endParaRPr>
          </a:p>
        </p:txBody>
      </p:sp>
      <p:pic>
        <p:nvPicPr>
          <p:cNvPr id="15" name="图片 14"/>
          <p:cNvPicPr>
            <a:picLocks noChangeAspect="1"/>
          </p:cNvPicPr>
          <p:nvPr/>
        </p:nvPicPr>
        <p:blipFill>
          <a:blip r:embed="rId2"/>
          <a:stretch>
            <a:fillRect/>
          </a:stretch>
        </p:blipFill>
        <p:spPr>
          <a:xfrm>
            <a:off x="1019810" y="2313305"/>
            <a:ext cx="3787140" cy="1476375"/>
          </a:xfrm>
          <a:prstGeom prst="rect">
            <a:avLst/>
          </a:prstGeom>
        </p:spPr>
      </p:pic>
      <p:sp>
        <p:nvSpPr>
          <p:cNvPr id="18" name="文本框 17"/>
          <p:cNvSpPr txBox="1"/>
          <p:nvPr/>
        </p:nvSpPr>
        <p:spPr>
          <a:xfrm>
            <a:off x="861060" y="3815080"/>
            <a:ext cx="4104640" cy="460375"/>
          </a:xfrm>
          <a:prstGeom prst="rect">
            <a:avLst/>
          </a:prstGeom>
          <a:noFill/>
        </p:spPr>
        <p:txBody>
          <a:bodyPr wrap="square" rtlCol="0">
            <a:spAutoFit/>
          </a:bodyPr>
          <a:lstStyle/>
          <a:p>
            <a:pPr algn="ctr"/>
            <a:r>
              <a:rPr lang="zh-CN" altLang="en-US" sz="1200" b="1">
                <a:solidFill>
                  <a:srgbClr val="5F493F"/>
                </a:solidFill>
              </a:rPr>
              <a:t>（摘自</a:t>
            </a:r>
            <a:r>
              <a:rPr lang="en-US" altLang="zh-CN" sz="1200" b="1">
                <a:solidFill>
                  <a:srgbClr val="5F493F"/>
                </a:solidFill>
              </a:rPr>
              <a:t> https://electronicscoach.com/</a:t>
            </a:r>
            <a:endParaRPr lang="en-US" altLang="zh-CN" sz="1200" b="1">
              <a:solidFill>
                <a:srgbClr val="5F493F"/>
              </a:solidFill>
            </a:endParaRPr>
          </a:p>
          <a:p>
            <a:pPr algn="ctr"/>
            <a:r>
              <a:rPr lang="en-US" altLang="zh-CN" sz="1200" b="1">
                <a:solidFill>
                  <a:srgbClr val="5F493F"/>
                </a:solidFill>
              </a:rPr>
              <a:t>open-loop-control-system.html</a:t>
            </a:r>
            <a:r>
              <a:rPr lang="zh-CN" altLang="en-US" sz="1200" b="1">
                <a:solidFill>
                  <a:srgbClr val="5F493F"/>
                </a:solidFill>
              </a:rPr>
              <a:t>)</a:t>
            </a:r>
            <a:endParaRPr lang="zh-CN" altLang="en-US" sz="1200" b="1">
              <a:solidFill>
                <a:srgbClr val="5F493F"/>
              </a:solidFill>
            </a:endParaRPr>
          </a:p>
        </p:txBody>
      </p:sp>
      <p:sp>
        <p:nvSpPr>
          <p:cNvPr id="20" name="矩形 19"/>
          <p:cNvSpPr/>
          <p:nvPr/>
        </p:nvSpPr>
        <p:spPr>
          <a:xfrm>
            <a:off x="6350000" y="206184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buAutoNum type="arabicPeriod"/>
            </a:pPr>
            <a:r>
              <a:rPr lang="en-US" altLang="zh-CN" sz="2000" b="1">
                <a:solidFill>
                  <a:srgbClr val="8E786B"/>
                </a:solidFill>
                <a:latin typeface="Open Sans" panose="020B0606030504020204" pitchFamily="34" charset="0"/>
                <a:cs typeface="Open Sans" panose="020B0606030504020204" pitchFamily="34" charset="0"/>
                <a:sym typeface="+mn-ea"/>
              </a:rPr>
              <a:t>引入基于梯度的变异算子</a:t>
            </a:r>
            <a:endParaRPr lang="en-US" altLang="zh-CN" sz="2000" b="1">
              <a:solidFill>
                <a:srgbClr val="8E786B"/>
              </a:solidFill>
              <a:latin typeface="Open Sans" panose="020B0606030504020204" pitchFamily="34" charset="0"/>
              <a:cs typeface="Open Sans" panose="020B0606030504020204" pitchFamily="34" charset="0"/>
              <a:sym typeface="+mn-ea"/>
            </a:endParaRPr>
          </a:p>
        </p:txBody>
      </p:sp>
      <p:sp>
        <p:nvSpPr>
          <p:cNvPr id="21" name="矩形 20"/>
          <p:cNvSpPr/>
          <p:nvPr/>
        </p:nvSpPr>
        <p:spPr>
          <a:xfrm>
            <a:off x="6350000" y="4022090"/>
            <a:ext cx="5494655" cy="70675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通过深度神经网络（</a:t>
            </a:r>
            <a:r>
              <a:rPr lang="en-US" altLang="zh-CN" sz="2000" b="1">
                <a:solidFill>
                  <a:srgbClr val="8E786B"/>
                </a:solidFill>
                <a:latin typeface="Open Sans" panose="020B0606030504020204" pitchFamily="34" charset="0"/>
                <a:cs typeface="Open Sans" panose="020B0606030504020204" pitchFamily="34" charset="0"/>
                <a:sym typeface="+mn-ea"/>
              </a:rPr>
              <a:t>deep neural network )</a:t>
            </a:r>
            <a:r>
              <a:rPr lang="zh-CN" altLang="en-US" sz="2000" b="1">
                <a:solidFill>
                  <a:srgbClr val="8E786B"/>
                </a:solidFill>
                <a:latin typeface="Open Sans" panose="020B0606030504020204" pitchFamily="34" charset="0"/>
                <a:cs typeface="Open Sans" panose="020B0606030504020204" pitchFamily="34" charset="0"/>
                <a:sym typeface="+mn-ea"/>
              </a:rPr>
              <a:t>学习</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sp>
        <p:nvSpPr>
          <p:cNvPr id="22" name="文本框 21"/>
          <p:cNvSpPr txBox="1"/>
          <p:nvPr/>
        </p:nvSpPr>
        <p:spPr>
          <a:xfrm>
            <a:off x="5998210" y="1156970"/>
            <a:ext cx="6214110" cy="706755"/>
          </a:xfrm>
          <a:prstGeom prst="rect">
            <a:avLst/>
          </a:prstGeom>
          <a:noFill/>
        </p:spPr>
        <p:txBody>
          <a:bodyPr wrap="square" rtlCol="0">
            <a:spAutoFit/>
          </a:bodyPr>
          <a:lstStyle/>
          <a:p>
            <a:r>
              <a:rPr lang="zh-CN" altLang="en-US" sz="2000" b="1" dirty="0">
                <a:solidFill>
                  <a:srgbClr val="5F493F"/>
                </a:solidFill>
                <a:latin typeface="华文中宋" panose="02010600040101010101" charset="-122"/>
                <a:ea typeface="华文中宋" panose="02010600040101010101" charset="-122"/>
                <a:sym typeface="+mn-ea"/>
              </a:rPr>
              <a:t>Policy Gradient Assisted MAP-Elites (PGA-MAP-Elites)的改进</a:t>
            </a:r>
            <a:r>
              <a:rPr lang="en-US" sz="2000" b="1">
                <a:solidFill>
                  <a:srgbClr val="5F493F"/>
                </a:solidFill>
              </a:rPr>
              <a:t>:</a:t>
            </a:r>
            <a:endParaRPr lang="en-US" sz="2000" b="1">
              <a:solidFill>
                <a:srgbClr val="5F493F"/>
              </a:solidFill>
            </a:endParaRPr>
          </a:p>
        </p:txBody>
      </p:sp>
      <p:sp>
        <p:nvSpPr>
          <p:cNvPr id="23" name="文本框 22"/>
          <p:cNvSpPr txBox="1"/>
          <p:nvPr/>
        </p:nvSpPr>
        <p:spPr>
          <a:xfrm>
            <a:off x="6819900" y="2788920"/>
            <a:ext cx="4725035" cy="922020"/>
          </a:xfrm>
          <a:prstGeom prst="rect">
            <a:avLst/>
          </a:prstGeom>
          <a:noFill/>
        </p:spPr>
        <p:txBody>
          <a:bodyPr wrap="square" rtlCol="0">
            <a:spAutoFit/>
          </a:bodyPr>
          <a:lstStyle/>
          <a:p>
            <a:r>
              <a:rPr lang="en-US" altLang="zh-CN"/>
              <a:t>        通过引入基于梯度的变异算子</a:t>
            </a:r>
            <a:r>
              <a:rPr lang="zh-CN" altLang="en-US"/>
              <a:t>，</a:t>
            </a:r>
            <a:r>
              <a:rPr lang="zh-CN" altLang="en-US">
                <a:sym typeface="+mn-ea"/>
              </a:rPr>
              <a:t>结合反向传播，以</a:t>
            </a:r>
            <a:r>
              <a:rPr lang="en-US" altLang="zh-CN"/>
              <a:t>利用从批评性神经网络获得的梯度</a:t>
            </a:r>
            <a:r>
              <a:rPr lang="en-US" altLang="zh-CN">
                <a:sym typeface="+mn-ea"/>
              </a:rPr>
              <a:t>估计值</a:t>
            </a:r>
            <a:r>
              <a:rPr lang="zh-CN" altLang="en-US"/>
              <a:t>，从而</a:t>
            </a:r>
            <a:r>
              <a:rPr lang="en-US" altLang="zh-CN"/>
              <a:t>快速找到性能更高的解</a:t>
            </a:r>
            <a:endParaRPr lang="en-US" altLang="zh-CN"/>
          </a:p>
        </p:txBody>
      </p:sp>
      <p:sp>
        <p:nvSpPr>
          <p:cNvPr id="25" name="文本框 24"/>
          <p:cNvSpPr txBox="1"/>
          <p:nvPr/>
        </p:nvSpPr>
        <p:spPr>
          <a:xfrm>
            <a:off x="600710" y="4800600"/>
            <a:ext cx="4775835" cy="922020"/>
          </a:xfrm>
          <a:prstGeom prst="rect">
            <a:avLst/>
          </a:prstGeom>
          <a:noFill/>
        </p:spPr>
        <p:txBody>
          <a:bodyPr wrap="square" rtlCol="0">
            <a:spAutoFit/>
          </a:bodyPr>
          <a:lstStyle/>
          <a:p>
            <a:r>
              <a:rPr lang="en-US" altLang="zh-CN"/>
              <a:t>        </a:t>
            </a:r>
            <a:r>
              <a:rPr lang="zh-CN" altLang="en-US"/>
              <a:t>依赖于遗传算法，因而限制了MAP</a:t>
            </a:r>
            <a:r>
              <a:rPr lang="en-US" altLang="zh-CN"/>
              <a:t>-Elites</a:t>
            </a:r>
            <a:r>
              <a:rPr lang="zh-CN" altLang="en-US"/>
              <a:t>对高维度问题的适用性（优化参数的数量通常保持在100以下）</a:t>
            </a:r>
            <a:endParaRPr lang="zh-CN" altLang="en-US"/>
          </a:p>
        </p:txBody>
      </p:sp>
      <p:sp>
        <p:nvSpPr>
          <p:cNvPr id="26" name="文本框 25"/>
          <p:cNvSpPr txBox="1"/>
          <p:nvPr/>
        </p:nvSpPr>
        <p:spPr>
          <a:xfrm>
            <a:off x="6839585" y="4862195"/>
            <a:ext cx="4712970" cy="922020"/>
          </a:xfrm>
          <a:prstGeom prst="rect">
            <a:avLst/>
          </a:prstGeom>
          <a:noFill/>
        </p:spPr>
        <p:txBody>
          <a:bodyPr wrap="square" rtlCol="0">
            <a:spAutoFit/>
          </a:bodyPr>
          <a:lstStyle/>
          <a:p>
            <a:r>
              <a:rPr lang="en-US" altLang="zh-CN"/>
              <a:t>        </a:t>
            </a:r>
            <a:r>
              <a:rPr lang="zh-CN" altLang="en-US"/>
              <a:t>对于需要复杂和精确控制的</a:t>
            </a:r>
            <a:r>
              <a:rPr lang="zh-CN" altLang="en-US">
                <a:sym typeface="+mn-ea"/>
              </a:rPr>
              <a:t>问题</a:t>
            </a:r>
            <a:r>
              <a:rPr lang="zh-CN" altLang="en-US"/>
              <a:t>，只有具有成千上万个参数的DNN才能实现，并且能够在随机环境中，保持较好的学习鲁棒性</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5520,&quot;width&quot;:7590}"/>
</p:tagLst>
</file>

<file path=ppt/tags/tag10.xml><?xml version="1.0" encoding="utf-8"?>
<p:tagLst xmlns:p="http://schemas.openxmlformats.org/presentationml/2006/main">
  <p:tag name="KSO_WM_UNIT_TABLE_BEAUTIFY" val="smartTable{a1d099e0-1139-4776-a5cb-4891ec3aef23}"/>
</p:tagLst>
</file>

<file path=ppt/tags/tag12.xml><?xml version="1.0" encoding="utf-8"?>
<p:tagLst xmlns:p="http://schemas.openxmlformats.org/presentationml/2006/main">
  <p:tag name="COMMONDATA" val="eyJoZGlkIjoiZDliN2M5NzVmZjc0ZGNlNWJiMzA0ZDhjNzY2NWJhMzUifQ=="/>
  <p:tag name="KSO_WPP_MARK_KEY" val="a8532bfc-6000-48f2-854d-4aa894d4efe9"/>
</p:tagLst>
</file>

<file path=ppt/tags/tag2.xml><?xml version="1.0" encoding="utf-8"?>
<p:tagLst xmlns:p="http://schemas.openxmlformats.org/presentationml/2006/main">
  <p:tag name="KSO_WM_UNIT_PLACING_PICTURE_USER_VIEWPORT" val="{&quot;height&quot;:5520,&quot;width&quot;:759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JQ1JjY0dra0lBPT0iLAoJIkxhdGV4SW1nQmFzZTY0IiA6ICJpVkJPUncwS0dnb0FBQUFOU1VoRVVnQUFBQzRBQUFBbEJBTUFBQURQVU1iSEFBQUFNRkJNVkVYLy8vOEFBQUFBQUFBQUFBQUFBQUFBQUFBQUFBQUFBQUFBQUFBQUFBQUFBQUFBQUFBQUFBQUFBQUFBQUFBQUFBQXYzYUI3QUFBQUQzUlNUbE1BSW9uTjc5MUVFS3N5Vkx0bWRwbTBySHJZQUFBQUNYQklXWE1BQUE3RUFBQU94QUdWS3c0YkFBQUJZMGxFUVZRb0ZXV1NTMUxDUUJDR0p3U0pDZ29MOTFMbEFhQXFwVnZadUk0YjNZWWJSRStBYXpmeEJuQUVEMkJWdkFIZUFHOFExT0JiZi91UmlVbm9SVCsrN2tuM2RNWVlFdWNnUUVWV1k4WmVYSUVjakpqdnJXRXNDYmZXTWZyRXAwQjI1aC9DSnpuT1dQdlhoTDBBZHoxak9pL2tHL2VidFlpTGM3YnRaOWJkRDlZaWl5OHgzVmMyVTI0bzR1QldiQ1JrUGxKSzUxZnFwVU8yc1JhUkZ6MHBEL3BzUTlIc3hUUFdaZ3RqTnJobnpYS3BwZ0cyTGN3MExIUlR4dC9SVXdXbE5qTCtKbTVLak4xVXh0OUFyOFpsZzJhQ2l5cmZ4cEJCSk4xTHFiWnMxaXpxZktLRHBIVStVSkRVZVNEam03RFd0d01aMzZBMnZ3c1puL2k0TkF6LzRpWEhIdkJRNGJIK0hPSlhaVzdySE9qMWJLNlI5Nk84Zk0veUpqSnhpV3YvUERISHUzckFyNjFsRytKVHd6QS9xQkU5MERmMWtzckYyc1VZQStCUksxanZ3ejZEQ0RqOTUzUFlOWGFSdno1SlJ2akppM1lyQzJxYzJLMTR5VkZlOFFldm1OT3RVTFg0aEFBQUFBQkpSVTVFcmtKZ2dnPT0iCn0K"/>
    </extobj>
  </extobjs>
</s:customData>
</file>

<file path=customXml/itemProps1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7007</Words>
  <Application>WPS 演示</Application>
  <PresentationFormat>宽屏</PresentationFormat>
  <Paragraphs>298</Paragraphs>
  <Slides>34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34</vt:i4>
      </vt:variant>
    </vt:vector>
  </HeadingPairs>
  <TitlesOfParts>
    <vt:vector size="51" baseType="lpstr">
      <vt:lpstr>Arial</vt:lpstr>
      <vt:lpstr>宋体</vt:lpstr>
      <vt:lpstr>Wingdings</vt:lpstr>
      <vt:lpstr>华文新魏</vt:lpstr>
      <vt:lpstr>华文中宋</vt:lpstr>
      <vt:lpstr>思源黑体 CN Light</vt:lpstr>
      <vt:lpstr>黑体</vt:lpstr>
      <vt:lpstr>Open Sans</vt:lpstr>
      <vt:lpstr>Segoe Print</vt:lpstr>
      <vt:lpstr>思源宋体 CN Heavy</vt:lpstr>
      <vt:lpstr>Times New Roman</vt:lpstr>
      <vt:lpstr>等线</vt:lpstr>
      <vt:lpstr>微软雅黑</vt:lpstr>
      <vt:lpstr>Arial Unicode MS</vt:lpstr>
      <vt:lpstr>Cambria Math</vt:lpstr>
      <vt:lpstr>Calibri</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△卿</cp:lastModifiedBy>
  <cp:revision>143</cp:revision>
  <dcterms:created xsi:type="dcterms:W3CDTF">2022-11-27T05:48:00Z</dcterms:created>
  <dcterms:modified xsi:type="dcterms:W3CDTF">2023-02-16T04:22:41Z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2AE4AA2D2BB24BD1891ED6945AA07639</vt:lpwstr>
  </property>
</Properties>
</file>